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Lato"/>
      <p:regular r:id="rId29"/>
      <p:bold r:id="rId30"/>
      <p:italic r:id="rId31"/>
      <p:boldItalic r:id="rId32"/>
    </p:embeddedFont>
    <p:embeddedFont>
      <p:font typeface="Lato Light"/>
      <p:regular r:id="rId33"/>
      <p:bold r:id="rId34"/>
      <p:italic r:id="rId35"/>
      <p:boldItalic r:id="rId36"/>
    </p:embeddedFont>
    <p:embeddedFont>
      <p:font typeface="Lato Black"/>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LatoLight-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LatoLight-italic.fntdata"/><Relationship Id="rId12" Type="http://schemas.openxmlformats.org/officeDocument/2006/relationships/slide" Target="slides/slide7.xml"/><Relationship Id="rId34" Type="http://schemas.openxmlformats.org/officeDocument/2006/relationships/font" Target="fonts/LatoLight-bold.fntdata"/><Relationship Id="rId15" Type="http://schemas.openxmlformats.org/officeDocument/2006/relationships/slide" Target="slides/slide10.xml"/><Relationship Id="rId37" Type="http://schemas.openxmlformats.org/officeDocument/2006/relationships/font" Target="fonts/LatoBlack-bold.fntdata"/><Relationship Id="rId14" Type="http://schemas.openxmlformats.org/officeDocument/2006/relationships/slide" Target="slides/slide9.xml"/><Relationship Id="rId36" Type="http://schemas.openxmlformats.org/officeDocument/2006/relationships/font" Target="fonts/LatoLight-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lack-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6c2ea05e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6c2ea05e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6c2ea05e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6c2ea05e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a:p>
            <a:pPr indent="0" lvl="0" marL="0" rtl="0" algn="l">
              <a:spcBef>
                <a:spcPts val="0"/>
              </a:spcBef>
              <a:spcAft>
                <a:spcPts val="0"/>
              </a:spcAft>
              <a:buNone/>
            </a:pPr>
            <a:r>
              <a:rPr lang="en"/>
              <a:t>For the non-functional requirements, </a:t>
            </a:r>
            <a:endParaRPr/>
          </a:p>
          <a:p>
            <a:pPr indent="-298450" lvl="0" marL="914400" rtl="0" algn="l">
              <a:spcBef>
                <a:spcPts val="0"/>
              </a:spcBef>
              <a:spcAft>
                <a:spcPts val="0"/>
              </a:spcAft>
              <a:buSzPts val="1100"/>
              <a:buAutoNum type="arabicPeriod"/>
            </a:pPr>
            <a:r>
              <a:rPr lang="en"/>
              <a:t>Security has been strengthened by implementation of password hashing. User’s private info could now be able to be protected as the system hash user’s password before passing it into the </a:t>
            </a:r>
            <a:r>
              <a:rPr lang="en"/>
              <a:t>database</a:t>
            </a:r>
            <a:r>
              <a:rPr lang="en"/>
              <a:t>.</a:t>
            </a:r>
            <a:endParaRPr/>
          </a:p>
          <a:p>
            <a:pPr indent="457200" lvl="0" marL="0" rtl="0" algn="l">
              <a:spcBef>
                <a:spcPts val="0"/>
              </a:spcBef>
              <a:spcAft>
                <a:spcPts val="0"/>
              </a:spcAft>
              <a:buNone/>
            </a:pPr>
            <a:r>
              <a:rPr lang="en"/>
              <a:t>2. </a:t>
            </a:r>
            <a:r>
              <a:rPr lang="en"/>
              <a:t>For reliability, the system will take user feedback upon their experience and reflect them to the future development.</a:t>
            </a:r>
            <a:endParaRPr/>
          </a:p>
          <a:p>
            <a:pPr indent="457200" lvl="0" marL="0" rtl="0" algn="l">
              <a:spcBef>
                <a:spcPts val="0"/>
              </a:spcBef>
              <a:spcAft>
                <a:spcPts val="0"/>
              </a:spcAft>
              <a:buNone/>
            </a:pPr>
            <a:r>
              <a:rPr lang="en"/>
              <a:t>3. For performance, lost puck should have a firm server stability to be accessible from every user’s laptop regardless of their current locations.</a:t>
            </a:r>
            <a:endParaRPr/>
          </a:p>
          <a:p>
            <a:pPr indent="457200" lvl="0" marL="0" rtl="0" algn="l">
              <a:spcBef>
                <a:spcPts val="0"/>
              </a:spcBef>
              <a:spcAft>
                <a:spcPts val="0"/>
              </a:spcAft>
              <a:buNone/>
            </a:pPr>
            <a:r>
              <a:rPr lang="en"/>
              <a:t>4. For scalability and maintainability, the system will increase in terms of size and stably maintained in the future</a:t>
            </a:r>
            <a:endParaRPr/>
          </a:p>
          <a:p>
            <a:pPr indent="457200" lvl="0" marL="0" rtl="0" algn="l">
              <a:spcBef>
                <a:spcPts val="0"/>
              </a:spcBef>
              <a:spcAft>
                <a:spcPts val="0"/>
              </a:spcAft>
              <a:buNone/>
            </a:pPr>
            <a:r>
              <a:rPr lang="en"/>
              <a:t>5. For usability sake, the system has been implemented of an easy sign-up process, and overall easy user interface structure.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6c2ea05e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6c2ea05e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t>In these images above are our original mock up wireframes, which are very different from what we have now. As in the progress of the development, we modified and revised a lot from our original plan. Most of changes were made in terms of the design of the user interface.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Paul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6c2ea05e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6c2ea05e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a:p>
            <a:pPr indent="0" lvl="0" marL="0" rtl="0" algn="l">
              <a:spcBef>
                <a:spcPts val="0"/>
              </a:spcBef>
              <a:spcAft>
                <a:spcPts val="0"/>
              </a:spcAft>
              <a:buNone/>
            </a:pPr>
            <a:r>
              <a:rPr lang="en"/>
              <a:t>Lubna- html for all main pages, nav bar, discussion board(</a:t>
            </a:r>
            <a:r>
              <a:rPr lang="en">
                <a:solidFill>
                  <a:schemeClr val="dk1"/>
                </a:solidFill>
              </a:rPr>
              <a:t> DISCUSSION BOARD PAGE)</a:t>
            </a:r>
            <a:endParaRPr/>
          </a:p>
          <a:p>
            <a:pPr indent="0" lvl="0" marL="0" rtl="0" algn="l">
              <a:spcBef>
                <a:spcPts val="0"/>
              </a:spcBef>
              <a:spcAft>
                <a:spcPts val="0"/>
              </a:spcAft>
              <a:buNone/>
            </a:pPr>
            <a:r>
              <a:rPr lang="en"/>
              <a:t>Chloe- php explanation for posts page, php for login, form validation, (POSTS PAGE, CLAIMED PAGE,)</a:t>
            </a:r>
            <a:endParaRPr/>
          </a:p>
          <a:p>
            <a:pPr indent="0" lvl="0" marL="0" rtl="0" algn="l">
              <a:spcBef>
                <a:spcPts val="0"/>
              </a:spcBef>
              <a:spcAft>
                <a:spcPts val="0"/>
              </a:spcAft>
              <a:buNone/>
            </a:pPr>
            <a:r>
              <a:rPr lang="en"/>
              <a:t>Paul- (LOGIN PAGE)</a:t>
            </a:r>
            <a:endParaRPr/>
          </a:p>
          <a:p>
            <a:pPr indent="0" lvl="0" marL="0" rtl="0" algn="l">
              <a:spcBef>
                <a:spcPts val="0"/>
              </a:spcBef>
              <a:spcAft>
                <a:spcPts val="0"/>
              </a:spcAft>
              <a:buNone/>
            </a:pPr>
            <a:r>
              <a:rPr lang="en"/>
              <a:t>Rex- ABOUT US/CONTACT US, nav bar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6c2ea05e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6c2ea05e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6eaf1cbd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6eaf1cbd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the system's overall security, we decided to implement password hashing for storing user passwords.  As a user first signs up for an account, our Bcrypt password hashing algorithm, which we imported from the open-source, hash the password and pass it to the database.</a:t>
            </a:r>
            <a:endParaRPr/>
          </a:p>
          <a:p>
            <a:pPr indent="0" lvl="0" marL="0" rtl="0" algn="l">
              <a:spcBef>
                <a:spcPts val="0"/>
              </a:spcBef>
              <a:spcAft>
                <a:spcPts val="0"/>
              </a:spcAft>
              <a:buClr>
                <a:schemeClr val="dk1"/>
              </a:buClr>
              <a:buSzPts val="1100"/>
              <a:buFont typeface="Arial"/>
              <a:buNone/>
            </a:pPr>
            <a:r>
              <a:rPr lang="en"/>
              <a:t>As you look at the example above, you could see the third row contains a hashed version of the password, which originally was just a number from 1 to 10.</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6eaf1cbd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6eaf1cb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6e5c3e89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6e5c3e89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6e5c3e89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6e5c3e89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6c2ea05e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6c2ea05e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6c2ea05e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6c2ea05e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6c2ea05e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6c2ea05e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Rex</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6eaf1cb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6eaf1cb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Rex</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6c2ea05e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6c2ea05e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rex</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6eaf1cbd2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6eaf1cbd2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6c2ea05e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6c2ea05e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6c2ea05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6c2ea05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Lubna</a:t>
            </a:r>
            <a:endParaRPr/>
          </a:p>
          <a:p>
            <a:pPr indent="0" lvl="0" marL="0" rtl="0" algn="l">
              <a:spcBef>
                <a:spcPts val="0"/>
              </a:spcBef>
              <a:spcAft>
                <a:spcPts val="0"/>
              </a:spcAft>
              <a:buNone/>
            </a:pPr>
            <a:r>
              <a:rPr lang="en"/>
              <a:t>With </a:t>
            </a:r>
            <a:r>
              <a:rPr lang="en"/>
              <a:t>assignments, projects and exams the semester quickly picks up and many students are focused on these assignments that they lose track of their belongings. With running between classes, dorm rooms, the library and other locations on campus students misplace items pretty often. </a:t>
            </a:r>
            <a:endParaRPr/>
          </a:p>
          <a:p>
            <a:pPr indent="0" lvl="0" marL="0" rtl="0" algn="l">
              <a:spcBef>
                <a:spcPts val="0"/>
              </a:spcBef>
              <a:spcAft>
                <a:spcPts val="0"/>
              </a:spcAft>
              <a:buNone/>
            </a:pPr>
            <a:r>
              <a:rPr lang="en"/>
              <a:t>When students lose things like earbuds, or a textbook they don’t have a great place to go look for them. The lost and found that is on campus is located in a   dark corner of the union that not many people know exist. This is also inconvenient for students and so it is not used by the majority.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6c2ea05e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6c2ea05e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Lubna</a:t>
            </a:r>
            <a:endParaRPr sz="1200"/>
          </a:p>
          <a:p>
            <a:pPr indent="0" lvl="0" marL="0" rtl="0" algn="l">
              <a:spcBef>
                <a:spcPts val="0"/>
              </a:spcBef>
              <a:spcAft>
                <a:spcPts val="0"/>
              </a:spcAft>
              <a:buNone/>
            </a:pPr>
            <a:r>
              <a:rPr lang="en" sz="1200"/>
              <a:t>We introduce The Lost Puck, an </a:t>
            </a:r>
            <a:r>
              <a:rPr lang="en" sz="1200"/>
              <a:t>interactive</a:t>
            </a:r>
            <a:r>
              <a:rPr lang="en" sz="1200"/>
              <a:t> online lost and found </a:t>
            </a:r>
            <a:r>
              <a:rPr lang="en" sz="1200"/>
              <a:t>platform</a:t>
            </a:r>
            <a:r>
              <a:rPr lang="en" sz="1200"/>
              <a:t> to be used by the RPI community. It is </a:t>
            </a:r>
            <a:r>
              <a:rPr lang="en" sz="1200"/>
              <a:t>designed to help people easily and quickly find items that they have lost. It allows people who lost their items to post a notification about it and it also allows people who found other peoples lost items to post notifications about it, in hopes to return it to the owner.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6c2ea05e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6c2ea05e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Lubna</a:t>
            </a:r>
            <a:endParaRPr/>
          </a:p>
          <a:p>
            <a:pPr indent="0" lvl="0" marL="0" rtl="0" algn="l">
              <a:spcBef>
                <a:spcPts val="0"/>
              </a:spcBef>
              <a:spcAft>
                <a:spcPts val="0"/>
              </a:spcAft>
              <a:buNone/>
            </a:pPr>
            <a:r>
              <a:rPr lang="en"/>
              <a:t>For </a:t>
            </a:r>
            <a:r>
              <a:rPr lang="en"/>
              <a:t>reference</a:t>
            </a:r>
            <a:r>
              <a:rPr lang="en"/>
              <a:t> here is what the lost and found looks like. Is this a place that looks likes its </a:t>
            </a:r>
            <a:r>
              <a:rPr lang="en"/>
              <a:t>regularly</a:t>
            </a:r>
            <a:r>
              <a:rPr lang="en"/>
              <a:t> used? No. </a:t>
            </a:r>
            <a:endParaRPr/>
          </a:p>
          <a:p>
            <a:pPr indent="0" lvl="0" marL="0" rtl="0" algn="l">
              <a:spcBef>
                <a:spcPts val="0"/>
              </a:spcBef>
              <a:spcAft>
                <a:spcPts val="0"/>
              </a:spcAft>
              <a:buNone/>
            </a:pPr>
            <a:r>
              <a:rPr lang="en"/>
              <a:t>Do many of you even know how to find this corner? Probably not. </a:t>
            </a:r>
            <a:endParaRPr/>
          </a:p>
          <a:p>
            <a:pPr indent="0" lvl="0" marL="0" rtl="0" algn="l">
              <a:spcBef>
                <a:spcPts val="0"/>
              </a:spcBef>
              <a:spcAft>
                <a:spcPts val="0"/>
              </a:spcAft>
              <a:buNone/>
            </a:pPr>
            <a:r>
              <a:rPr lang="en"/>
              <a:t>Webex and Discord are ok, but with the </a:t>
            </a:r>
            <a:r>
              <a:rPr lang="en"/>
              <a:t>large</a:t>
            </a:r>
            <a:r>
              <a:rPr lang="en"/>
              <a:t> amount of </a:t>
            </a:r>
            <a:r>
              <a:rPr lang="en"/>
              <a:t>messages</a:t>
            </a:r>
            <a:r>
              <a:rPr lang="en"/>
              <a:t> that are sent on it everyday people miss them and don’t catch them all. With the amount of </a:t>
            </a:r>
            <a:r>
              <a:rPr lang="en"/>
              <a:t>messages</a:t>
            </a:r>
            <a:r>
              <a:rPr lang="en"/>
              <a:t> sent over discord and webex each day chats about missing items easily get mixed in and is not seen by many.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6c2ea05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6c2ea05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kept a simple design that way users are not </a:t>
            </a:r>
            <a:r>
              <a:rPr lang="en"/>
              <a:t>overwhelmed</a:t>
            </a:r>
            <a:r>
              <a:rPr lang="en"/>
              <a:t> with extra pages or are confused on how to use the lost puck. Since the our app is designed for the rpi community user log in with their RCSID and RIN. </a:t>
            </a:r>
            <a:endParaRPr/>
          </a:p>
          <a:p>
            <a:pPr indent="0" lvl="0" marL="0" rtl="0" algn="l">
              <a:spcBef>
                <a:spcPts val="0"/>
              </a:spcBef>
              <a:spcAft>
                <a:spcPts val="0"/>
              </a:spcAft>
              <a:buNone/>
            </a:pPr>
            <a:r>
              <a:rPr lang="en"/>
              <a:t>Chloe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6c2ea05e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6c2ea05e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Chloe</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Everyone gains value from this application, because there is no cost to post or access the application, and users will not spend any more money on replacing lost items. </a:t>
            </a:r>
            <a:endParaRPr>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6c2ea05e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6c2ea05e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34300" y="925025"/>
            <a:ext cx="7075500" cy="1159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SzPts val="5400"/>
              <a:buNone/>
              <a:defRPr sz="5400"/>
            </a:lvl2pPr>
            <a:lvl3pPr lvl="2" algn="l">
              <a:lnSpc>
                <a:spcPct val="100000"/>
              </a:lnSpc>
              <a:spcBef>
                <a:spcPts val="0"/>
              </a:spcBef>
              <a:spcAft>
                <a:spcPts val="0"/>
              </a:spcAft>
              <a:buSzPts val="5400"/>
              <a:buNone/>
              <a:defRPr sz="5400"/>
            </a:lvl3pPr>
            <a:lvl4pPr lvl="3" algn="l">
              <a:lnSpc>
                <a:spcPct val="100000"/>
              </a:lnSpc>
              <a:spcBef>
                <a:spcPts val="0"/>
              </a:spcBef>
              <a:spcAft>
                <a:spcPts val="0"/>
              </a:spcAft>
              <a:buSzPts val="5400"/>
              <a:buNone/>
              <a:defRPr sz="5400"/>
            </a:lvl4pPr>
            <a:lvl5pPr lvl="4" algn="l">
              <a:lnSpc>
                <a:spcPct val="100000"/>
              </a:lnSpc>
              <a:spcBef>
                <a:spcPts val="0"/>
              </a:spcBef>
              <a:spcAft>
                <a:spcPts val="0"/>
              </a:spcAft>
              <a:buSzPts val="5400"/>
              <a:buNone/>
              <a:defRPr sz="5400"/>
            </a:lvl5pPr>
            <a:lvl6pPr lvl="5" algn="l">
              <a:lnSpc>
                <a:spcPct val="100000"/>
              </a:lnSpc>
              <a:spcBef>
                <a:spcPts val="0"/>
              </a:spcBef>
              <a:spcAft>
                <a:spcPts val="0"/>
              </a:spcAft>
              <a:buSzPts val="5400"/>
              <a:buNone/>
              <a:defRPr sz="5400"/>
            </a:lvl6pPr>
            <a:lvl7pPr lvl="6" algn="l">
              <a:lnSpc>
                <a:spcPct val="100000"/>
              </a:lnSpc>
              <a:spcBef>
                <a:spcPts val="0"/>
              </a:spcBef>
              <a:spcAft>
                <a:spcPts val="0"/>
              </a:spcAft>
              <a:buSzPts val="5400"/>
              <a:buNone/>
              <a:defRPr sz="5400"/>
            </a:lvl7pPr>
            <a:lvl8pPr lvl="7" algn="l">
              <a:lnSpc>
                <a:spcPct val="100000"/>
              </a:lnSpc>
              <a:spcBef>
                <a:spcPts val="0"/>
              </a:spcBef>
              <a:spcAft>
                <a:spcPts val="0"/>
              </a:spcAft>
              <a:buSzPts val="5400"/>
              <a:buNone/>
              <a:defRPr sz="5400"/>
            </a:lvl8pPr>
            <a:lvl9pPr lvl="8" algn="l">
              <a:lnSpc>
                <a:spcPct val="100000"/>
              </a:lnSpc>
              <a:spcBef>
                <a:spcPts val="0"/>
              </a:spcBef>
              <a:spcAft>
                <a:spcPts val="0"/>
              </a:spcAft>
              <a:buSzPts val="5400"/>
              <a:buNone/>
              <a:defRPr sz="5400"/>
            </a:lvl9pPr>
          </a:lstStyle>
          <a:p/>
        </p:txBody>
      </p:sp>
      <p:grpSp>
        <p:nvGrpSpPr>
          <p:cNvPr id="11" name="Google Shape;11;p2"/>
          <p:cNvGrpSpPr/>
          <p:nvPr/>
        </p:nvGrpSpPr>
        <p:grpSpPr>
          <a:xfrm>
            <a:off x="-12656" y="1423414"/>
            <a:ext cx="9155848" cy="3718952"/>
            <a:chOff x="1669785" y="210240"/>
            <a:chExt cx="3861435" cy="1568450"/>
          </a:xfrm>
        </p:grpSpPr>
        <p:sp>
          <p:nvSpPr>
            <p:cNvPr id="12" name="Google Shape;12;p2"/>
            <p:cNvSpPr/>
            <p:nvPr/>
          </p:nvSpPr>
          <p:spPr>
            <a:xfrm>
              <a:off x="1669785" y="210240"/>
              <a:ext cx="3860800" cy="1568450"/>
            </a:xfrm>
            <a:custGeom>
              <a:rect b="b" l="l" r="r" t="t"/>
              <a:pathLst>
                <a:path extrusionOk="0" h="1568450" w="386080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2"/>
            <p:cNvSpPr/>
            <p:nvPr/>
          </p:nvSpPr>
          <p:spPr>
            <a:xfrm>
              <a:off x="1669785" y="939220"/>
              <a:ext cx="3860800" cy="838200"/>
            </a:xfrm>
            <a:custGeom>
              <a:rect b="b" l="l" r="r" t="t"/>
              <a:pathLst>
                <a:path extrusionOk="0" h="838200" w="386080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372"/>
                  </a:srgbClr>
                </a:gs>
                <a:gs pos="100000">
                  <a:srgbClr val="FF6A00">
                    <a:alpha val="71372"/>
                  </a:srgbClr>
                </a:gs>
              </a:gsLst>
              <a:lin ang="108014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2"/>
            <p:cNvSpPr/>
            <p:nvPr/>
          </p:nvSpPr>
          <p:spPr>
            <a:xfrm>
              <a:off x="1670420" y="576000"/>
              <a:ext cx="3860800" cy="1200150"/>
            </a:xfrm>
            <a:custGeom>
              <a:rect b="b" l="l" r="r" t="t"/>
              <a:pathLst>
                <a:path extrusionOk="0" h="1200150" w="386080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078"/>
                  </a:srgbClr>
                </a:gs>
                <a:gs pos="100000">
                  <a:srgbClr val="CC0000">
                    <a:alpha val="5686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1"/>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11"/>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11"/>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11"/>
          <p:cNvSpPr txBox="1"/>
          <p:nvPr>
            <p:ph idx="1" type="body"/>
          </p:nvPr>
        </p:nvSpPr>
        <p:spPr>
          <a:xfrm>
            <a:off x="737850" y="4406300"/>
            <a:ext cx="6236400" cy="519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Clr>
                <a:schemeClr val="accent5"/>
              </a:buClr>
              <a:buSzPts val="1800"/>
              <a:buNone/>
              <a:defRPr sz="1800">
                <a:solidFill>
                  <a:schemeClr val="accent5"/>
                </a:solidFill>
              </a:defRPr>
            </a:lvl1pPr>
          </a:lstStyle>
          <a:p/>
        </p:txBody>
      </p:sp>
      <p:sp>
        <p:nvSpPr>
          <p:cNvPr id="77" name="Google Shape;77;p1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78" name="Shape 78"/>
        <p:cNvGrpSpPr/>
        <p:nvPr/>
      </p:nvGrpSpPr>
      <p:grpSpPr>
        <a:xfrm>
          <a:off x="0" y="0"/>
          <a:ext cx="0" cy="0"/>
          <a:chOff x="0" y="0"/>
          <a:chExt cx="0" cy="0"/>
        </a:xfrm>
      </p:grpSpPr>
      <p:sp>
        <p:nvSpPr>
          <p:cNvPr id="79" name="Google Shape;79;p1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 name="Google Shape;80;p1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1" name="Google Shape;81;p1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
  <p:cSld name="AUTOLAYOUT">
    <p:bg>
      <p:bgPr>
        <a:solidFill>
          <a:srgbClr val="FFFFFF"/>
        </a:solidFill>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C4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0" y="63"/>
            <a:ext cx="9144000" cy="5143500"/>
          </a:xfrm>
          <a:prstGeom prst="rect">
            <a:avLst/>
          </a:prstGeom>
          <a:solidFill>
            <a:srgbClr val="FFC4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264800" y="0"/>
            <a:ext cx="7879200" cy="5143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577075" y="188"/>
            <a:ext cx="5143500" cy="5143500"/>
          </a:xfrm>
          <a:prstGeom prst="flowChartDelay">
            <a:avLst/>
          </a:prstGeom>
          <a:solidFill>
            <a:srgbClr val="FFC4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2577075" y="125"/>
            <a:ext cx="5143500" cy="5143500"/>
          </a:xfrm>
          <a:prstGeom prst="flowChartDelay">
            <a:avLst/>
          </a:prstGeom>
          <a:solidFill>
            <a:srgbClr val="FFFFFF">
              <a:alpha val="1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264808" y="188"/>
            <a:ext cx="5143500" cy="5143500"/>
          </a:xfrm>
          <a:prstGeom prst="flowChartDelay">
            <a:avLst/>
          </a:prstGeom>
          <a:solidFill>
            <a:srgbClr val="FFC4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1264808" y="125"/>
            <a:ext cx="5143500" cy="5143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0" y="0"/>
            <a:ext cx="5143500" cy="5143500"/>
          </a:xfrm>
          <a:prstGeom prst="flowChartDelay">
            <a:avLst/>
          </a:prstGeom>
          <a:solidFill>
            <a:srgbClr val="FFC4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ph type="title"/>
          </p:nvPr>
        </p:nvSpPr>
        <p:spPr>
          <a:xfrm>
            <a:off x="332325" y="1096874"/>
            <a:ext cx="4339200" cy="2949900"/>
          </a:xfrm>
          <a:prstGeom prst="rect">
            <a:avLst/>
          </a:prstGeom>
          <a:noFill/>
        </p:spPr>
        <p:txBody>
          <a:bodyPr anchorCtr="0" anchor="ctr" bIns="0" lIns="0" spcFirstLastPara="1" rIns="0" wrap="square" tIns="0">
            <a:noAutofit/>
          </a:bodyPr>
          <a:lstStyle>
            <a:lvl1pPr lvl="0" algn="l">
              <a:lnSpc>
                <a:spcPct val="100000"/>
              </a:lnSpc>
              <a:spcBef>
                <a:spcPts val="0"/>
              </a:spcBef>
              <a:spcAft>
                <a:spcPts val="0"/>
              </a:spcAft>
              <a:buNone/>
              <a:defRPr b="1" sz="3600">
                <a:solidFill>
                  <a:schemeClr val="lt1"/>
                </a:solidFill>
              </a:defRPr>
            </a:lvl1pPr>
            <a:lvl2pPr lvl="1" algn="l">
              <a:lnSpc>
                <a:spcPct val="100000"/>
              </a:lnSpc>
              <a:spcBef>
                <a:spcPts val="0"/>
              </a:spcBef>
              <a:spcAft>
                <a:spcPts val="0"/>
              </a:spcAft>
              <a:buNone/>
              <a:defRPr b="1" sz="3600">
                <a:solidFill>
                  <a:schemeClr val="lt1"/>
                </a:solidFill>
              </a:defRPr>
            </a:lvl2pPr>
            <a:lvl3pPr lvl="2" algn="l">
              <a:lnSpc>
                <a:spcPct val="100000"/>
              </a:lnSpc>
              <a:spcBef>
                <a:spcPts val="0"/>
              </a:spcBef>
              <a:spcAft>
                <a:spcPts val="0"/>
              </a:spcAft>
              <a:buNone/>
              <a:defRPr b="1" sz="3600">
                <a:solidFill>
                  <a:schemeClr val="lt1"/>
                </a:solidFill>
              </a:defRPr>
            </a:lvl3pPr>
            <a:lvl4pPr lvl="3" algn="l">
              <a:lnSpc>
                <a:spcPct val="100000"/>
              </a:lnSpc>
              <a:spcBef>
                <a:spcPts val="0"/>
              </a:spcBef>
              <a:spcAft>
                <a:spcPts val="0"/>
              </a:spcAft>
              <a:buNone/>
              <a:defRPr b="1" sz="3600">
                <a:solidFill>
                  <a:schemeClr val="lt1"/>
                </a:solidFill>
              </a:defRPr>
            </a:lvl4pPr>
            <a:lvl5pPr lvl="4" algn="l">
              <a:lnSpc>
                <a:spcPct val="100000"/>
              </a:lnSpc>
              <a:spcBef>
                <a:spcPts val="0"/>
              </a:spcBef>
              <a:spcAft>
                <a:spcPts val="0"/>
              </a:spcAft>
              <a:buNone/>
              <a:defRPr b="1" sz="3600">
                <a:solidFill>
                  <a:schemeClr val="lt1"/>
                </a:solidFill>
              </a:defRPr>
            </a:lvl5pPr>
            <a:lvl6pPr lvl="5" algn="l">
              <a:lnSpc>
                <a:spcPct val="100000"/>
              </a:lnSpc>
              <a:spcBef>
                <a:spcPts val="0"/>
              </a:spcBef>
              <a:spcAft>
                <a:spcPts val="0"/>
              </a:spcAft>
              <a:buNone/>
              <a:defRPr b="1" sz="3600">
                <a:solidFill>
                  <a:schemeClr val="lt1"/>
                </a:solidFill>
              </a:defRPr>
            </a:lvl6pPr>
            <a:lvl7pPr lvl="6" algn="l">
              <a:lnSpc>
                <a:spcPct val="100000"/>
              </a:lnSpc>
              <a:spcBef>
                <a:spcPts val="0"/>
              </a:spcBef>
              <a:spcAft>
                <a:spcPts val="0"/>
              </a:spcAft>
              <a:buNone/>
              <a:defRPr b="1" sz="3600">
                <a:solidFill>
                  <a:schemeClr val="lt1"/>
                </a:solidFill>
              </a:defRPr>
            </a:lvl7pPr>
            <a:lvl8pPr lvl="7" algn="l">
              <a:lnSpc>
                <a:spcPct val="100000"/>
              </a:lnSpc>
              <a:spcBef>
                <a:spcPts val="0"/>
              </a:spcBef>
              <a:spcAft>
                <a:spcPts val="0"/>
              </a:spcAft>
              <a:buNone/>
              <a:defRPr b="1" sz="3600">
                <a:solidFill>
                  <a:schemeClr val="lt1"/>
                </a:solidFill>
              </a:defRPr>
            </a:lvl8pPr>
            <a:lvl9pPr lvl="8" algn="l">
              <a:lnSpc>
                <a:spcPct val="100000"/>
              </a:lnSpc>
              <a:spcBef>
                <a:spcPts val="0"/>
              </a:spcBef>
              <a:spcAft>
                <a:spcPts val="0"/>
              </a:spcAft>
              <a:buNone/>
              <a:defRPr b="1" sz="3600">
                <a:solidFill>
                  <a:schemeClr val="lt1"/>
                </a:solidFill>
              </a:defRPr>
            </a:lvl9pPr>
          </a:lstStyle>
          <a:p/>
        </p:txBody>
      </p:sp>
      <p:sp>
        <p:nvSpPr>
          <p:cNvPr id="92" name="Google Shape;92;p13"/>
          <p:cNvSpPr txBox="1"/>
          <p:nvPr>
            <p:ph idx="12" type="sldNum"/>
          </p:nvPr>
        </p:nvSpPr>
        <p:spPr>
          <a:xfrm>
            <a:off x="8472458" y="4663217"/>
            <a:ext cx="548700" cy="393600"/>
          </a:xfrm>
          <a:prstGeom prst="rect">
            <a:avLst/>
          </a:prstGeom>
          <a:noFill/>
        </p:spPr>
        <p:txBody>
          <a:bodyPr anchorCtr="0" anchor="ctr" bIns="0" lIns="0" spcFirstLastPara="1" rIns="0" wrap="square" tIns="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5" name="Shape 15"/>
        <p:cNvGrpSpPr/>
        <p:nvPr/>
      </p:nvGrpSpPr>
      <p:grpSpPr>
        <a:xfrm>
          <a:off x="0" y="0"/>
          <a:ext cx="0" cy="0"/>
          <a:chOff x="0" y="0"/>
          <a:chExt cx="0" cy="0"/>
        </a:xfrm>
      </p:grpSpPr>
      <p:sp>
        <p:nvSpPr>
          <p:cNvPr id="16" name="Google Shape;16;p3"/>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3"/>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3"/>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3"/>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 name="Google Shape;20;p3"/>
          <p:cNvSpPr txBox="1"/>
          <p:nvPr>
            <p:ph idx="1" type="body"/>
          </p:nvPr>
        </p:nvSpPr>
        <p:spPr>
          <a:xfrm>
            <a:off x="737850" y="1475700"/>
            <a:ext cx="2891700" cy="29367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21" name="Google Shape;21;p3"/>
          <p:cNvSpPr txBox="1"/>
          <p:nvPr>
            <p:ph idx="2" type="body"/>
          </p:nvPr>
        </p:nvSpPr>
        <p:spPr>
          <a:xfrm>
            <a:off x="3955979" y="1475700"/>
            <a:ext cx="2891700" cy="29367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22" name="Google Shape;22;p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ottom waves">
  <p:cSld name="BLANK_1">
    <p:spTree>
      <p:nvGrpSpPr>
        <p:cNvPr id="23" name="Shape 23"/>
        <p:cNvGrpSpPr/>
        <p:nvPr/>
      </p:nvGrpSpPr>
      <p:grpSpPr>
        <a:xfrm>
          <a:off x="0" y="0"/>
          <a:ext cx="0" cy="0"/>
          <a:chOff x="0" y="0"/>
          <a:chExt cx="0" cy="0"/>
        </a:xfrm>
      </p:grpSpPr>
      <p:grpSp>
        <p:nvGrpSpPr>
          <p:cNvPr id="24" name="Google Shape;24;p4"/>
          <p:cNvGrpSpPr/>
          <p:nvPr/>
        </p:nvGrpSpPr>
        <p:grpSpPr>
          <a:xfrm>
            <a:off x="-12688" y="3585323"/>
            <a:ext cx="9155848" cy="1557000"/>
            <a:chOff x="1669785" y="210240"/>
            <a:chExt cx="3861435" cy="1568450"/>
          </a:xfrm>
        </p:grpSpPr>
        <p:sp>
          <p:nvSpPr>
            <p:cNvPr id="25" name="Google Shape;25;p4"/>
            <p:cNvSpPr/>
            <p:nvPr/>
          </p:nvSpPr>
          <p:spPr>
            <a:xfrm>
              <a:off x="1669785" y="210240"/>
              <a:ext cx="3860800" cy="1568450"/>
            </a:xfrm>
            <a:custGeom>
              <a:rect b="b" l="l" r="r" t="t"/>
              <a:pathLst>
                <a:path extrusionOk="0" h="1568450" w="386080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4"/>
            <p:cNvSpPr/>
            <p:nvPr/>
          </p:nvSpPr>
          <p:spPr>
            <a:xfrm>
              <a:off x="1669785" y="939220"/>
              <a:ext cx="3860800" cy="838200"/>
            </a:xfrm>
            <a:custGeom>
              <a:rect b="b" l="l" r="r" t="t"/>
              <a:pathLst>
                <a:path extrusionOk="0" h="838200" w="386080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372"/>
                  </a:srgbClr>
                </a:gs>
                <a:gs pos="100000">
                  <a:srgbClr val="FF6A00">
                    <a:alpha val="71372"/>
                  </a:srgbClr>
                </a:gs>
              </a:gsLst>
              <a:lin ang="108014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4"/>
            <p:cNvSpPr/>
            <p:nvPr/>
          </p:nvSpPr>
          <p:spPr>
            <a:xfrm>
              <a:off x="1670420" y="576000"/>
              <a:ext cx="3860800" cy="1200150"/>
            </a:xfrm>
            <a:custGeom>
              <a:rect b="b" l="l" r="r" t="t"/>
              <a:pathLst>
                <a:path extrusionOk="0" h="1200150" w="386080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078"/>
                  </a:srgbClr>
                </a:gs>
                <a:gs pos="100000">
                  <a:srgbClr val="CC0000">
                    <a:alpha val="5686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 name="Google Shape;28;p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9" name="Shape 29"/>
        <p:cNvGrpSpPr/>
        <p:nvPr/>
      </p:nvGrpSpPr>
      <p:grpSpPr>
        <a:xfrm>
          <a:off x="0" y="0"/>
          <a:ext cx="0" cy="0"/>
          <a:chOff x="0" y="0"/>
          <a:chExt cx="0" cy="0"/>
        </a:xfrm>
      </p:grpSpPr>
      <p:sp>
        <p:nvSpPr>
          <p:cNvPr id="30" name="Google Shape;30;p5"/>
          <p:cNvSpPr txBox="1"/>
          <p:nvPr>
            <p:ph type="ctrTitle"/>
          </p:nvPr>
        </p:nvSpPr>
        <p:spPr>
          <a:xfrm>
            <a:off x="1034300" y="1583350"/>
            <a:ext cx="6342900" cy="115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5"/>
          <p:cNvSpPr txBox="1"/>
          <p:nvPr>
            <p:ph idx="1" type="subTitle"/>
          </p:nvPr>
        </p:nvSpPr>
        <p:spPr>
          <a:xfrm>
            <a:off x="1034300" y="2840052"/>
            <a:ext cx="6342900" cy="78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chemeClr val="accent5"/>
              </a:buClr>
              <a:buSzPts val="3000"/>
              <a:buNone/>
              <a:defRPr sz="3000">
                <a:solidFill>
                  <a:schemeClr val="accent5"/>
                </a:solidFill>
              </a:defRPr>
            </a:lvl2pPr>
            <a:lvl3pPr lvl="2" algn="l">
              <a:lnSpc>
                <a:spcPct val="100000"/>
              </a:lnSpc>
              <a:spcBef>
                <a:spcPts val="0"/>
              </a:spcBef>
              <a:spcAft>
                <a:spcPts val="0"/>
              </a:spcAft>
              <a:buClr>
                <a:schemeClr val="accent5"/>
              </a:buClr>
              <a:buSzPts val="3000"/>
              <a:buNone/>
              <a:defRPr sz="3000">
                <a:solidFill>
                  <a:schemeClr val="accent5"/>
                </a:solidFill>
              </a:defRPr>
            </a:lvl3pPr>
            <a:lvl4pPr lvl="3" algn="l">
              <a:lnSpc>
                <a:spcPct val="100000"/>
              </a:lnSpc>
              <a:spcBef>
                <a:spcPts val="0"/>
              </a:spcBef>
              <a:spcAft>
                <a:spcPts val="0"/>
              </a:spcAft>
              <a:buClr>
                <a:schemeClr val="accent5"/>
              </a:buClr>
              <a:buSzPts val="3000"/>
              <a:buNone/>
              <a:defRPr sz="3000">
                <a:solidFill>
                  <a:schemeClr val="accent5"/>
                </a:solidFill>
              </a:defRPr>
            </a:lvl4pPr>
            <a:lvl5pPr lvl="4" algn="l">
              <a:lnSpc>
                <a:spcPct val="100000"/>
              </a:lnSpc>
              <a:spcBef>
                <a:spcPts val="0"/>
              </a:spcBef>
              <a:spcAft>
                <a:spcPts val="0"/>
              </a:spcAft>
              <a:buClr>
                <a:schemeClr val="accent5"/>
              </a:buClr>
              <a:buSzPts val="3000"/>
              <a:buNone/>
              <a:defRPr sz="3000">
                <a:solidFill>
                  <a:schemeClr val="accent5"/>
                </a:solidFill>
              </a:defRPr>
            </a:lvl5pPr>
            <a:lvl6pPr lvl="5" algn="l">
              <a:lnSpc>
                <a:spcPct val="100000"/>
              </a:lnSpc>
              <a:spcBef>
                <a:spcPts val="0"/>
              </a:spcBef>
              <a:spcAft>
                <a:spcPts val="0"/>
              </a:spcAft>
              <a:buClr>
                <a:schemeClr val="accent5"/>
              </a:buClr>
              <a:buSzPts val="3000"/>
              <a:buNone/>
              <a:defRPr sz="3000">
                <a:solidFill>
                  <a:schemeClr val="accent5"/>
                </a:solidFill>
              </a:defRPr>
            </a:lvl6pPr>
            <a:lvl7pPr lvl="6" algn="l">
              <a:lnSpc>
                <a:spcPct val="100000"/>
              </a:lnSpc>
              <a:spcBef>
                <a:spcPts val="0"/>
              </a:spcBef>
              <a:spcAft>
                <a:spcPts val="0"/>
              </a:spcAft>
              <a:buClr>
                <a:schemeClr val="accent5"/>
              </a:buClr>
              <a:buSzPts val="3000"/>
              <a:buNone/>
              <a:defRPr sz="3000">
                <a:solidFill>
                  <a:schemeClr val="accent5"/>
                </a:solidFill>
              </a:defRPr>
            </a:lvl7pPr>
            <a:lvl8pPr lvl="7" algn="l">
              <a:lnSpc>
                <a:spcPct val="100000"/>
              </a:lnSpc>
              <a:spcBef>
                <a:spcPts val="0"/>
              </a:spcBef>
              <a:spcAft>
                <a:spcPts val="0"/>
              </a:spcAft>
              <a:buClr>
                <a:schemeClr val="accent5"/>
              </a:buClr>
              <a:buSzPts val="3000"/>
              <a:buNone/>
              <a:defRPr sz="3000">
                <a:solidFill>
                  <a:schemeClr val="accent5"/>
                </a:solidFill>
              </a:defRPr>
            </a:lvl8pPr>
            <a:lvl9pPr lvl="8" algn="l">
              <a:lnSpc>
                <a:spcPct val="100000"/>
              </a:lnSpc>
              <a:spcBef>
                <a:spcPts val="0"/>
              </a:spcBef>
              <a:spcAft>
                <a:spcPts val="0"/>
              </a:spcAft>
              <a:buClr>
                <a:schemeClr val="accent5"/>
              </a:buClr>
              <a:buSzPts val="3000"/>
              <a:buNone/>
              <a:defRPr sz="3000">
                <a:solidFill>
                  <a:schemeClr val="accent5"/>
                </a:solidFill>
              </a:defRPr>
            </a:lvl9pPr>
          </a:lstStyle>
          <a:p/>
        </p:txBody>
      </p:sp>
      <p:sp>
        <p:nvSpPr>
          <p:cNvPr id="32" name="Google Shape;32;p5"/>
          <p:cNvSpPr/>
          <p:nvPr/>
        </p:nvSpPr>
        <p:spPr>
          <a:xfrm>
            <a:off x="14" y="2916528"/>
            <a:ext cx="9140444" cy="2224977"/>
          </a:xfrm>
          <a:custGeom>
            <a:rect b="b" l="l" r="r" t="t"/>
            <a:pathLst>
              <a:path extrusionOk="0" h="939800" w="3860800">
                <a:moveTo>
                  <a:pt x="1304290" y="494030"/>
                </a:moveTo>
                <a:cubicBezTo>
                  <a:pt x="857250" y="494030"/>
                  <a:pt x="421005" y="451485"/>
                  <a:pt x="0" y="370840"/>
                </a:cubicBezTo>
                <a:lnTo>
                  <a:pt x="0" y="942340"/>
                </a:lnTo>
                <a:lnTo>
                  <a:pt x="3864610" y="942340"/>
                </a:lnTo>
                <a:lnTo>
                  <a:pt x="3864610" y="0"/>
                </a:lnTo>
                <a:cubicBezTo>
                  <a:pt x="3082290" y="317500"/>
                  <a:pt x="2216150" y="494030"/>
                  <a:pt x="1304290" y="494030"/>
                </a:cubicBezTo>
                <a:close/>
              </a:path>
            </a:pathLst>
          </a:custGeom>
          <a:gradFill>
            <a:gsLst>
              <a:gs pos="0">
                <a:srgbClr val="FFC486"/>
              </a:gs>
              <a:gs pos="100000">
                <a:srgbClr val="FF866B"/>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 name="Google Shape;33;p5"/>
          <p:cNvSpPr/>
          <p:nvPr/>
        </p:nvSpPr>
        <p:spPr>
          <a:xfrm>
            <a:off x="14" y="1925587"/>
            <a:ext cx="9140444" cy="3217196"/>
          </a:xfrm>
          <a:custGeom>
            <a:rect b="b" l="l" r="r" t="t"/>
            <a:pathLst>
              <a:path extrusionOk="0" h="1358900" w="3860800">
                <a:moveTo>
                  <a:pt x="175260" y="1096010"/>
                </a:moveTo>
                <a:cubicBezTo>
                  <a:pt x="116840" y="1096010"/>
                  <a:pt x="58420" y="1095375"/>
                  <a:pt x="0" y="1094105"/>
                </a:cubicBezTo>
                <a:lnTo>
                  <a:pt x="0" y="1360805"/>
                </a:lnTo>
                <a:lnTo>
                  <a:pt x="3864610" y="1360805"/>
                </a:lnTo>
                <a:lnTo>
                  <a:pt x="3864610" y="0"/>
                </a:lnTo>
                <a:cubicBezTo>
                  <a:pt x="2827655" y="689610"/>
                  <a:pt x="1553210" y="1096010"/>
                  <a:pt x="175260" y="1096010"/>
                </a:cubicBezTo>
                <a:close/>
              </a:path>
            </a:pathLst>
          </a:custGeom>
          <a:gradFill>
            <a:gsLst>
              <a:gs pos="0">
                <a:srgbClr val="F20122">
                  <a:alpha val="51372"/>
                </a:srgbClr>
              </a:gs>
              <a:gs pos="100000">
                <a:srgbClr val="FF6A00">
                  <a:alpha val="71372"/>
                </a:srgbClr>
              </a:gs>
            </a:gsLst>
            <a:lin ang="108014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5"/>
          <p:cNvSpPr/>
          <p:nvPr/>
        </p:nvSpPr>
        <p:spPr>
          <a:xfrm>
            <a:off x="1518" y="3412751"/>
            <a:ext cx="9140444" cy="1728867"/>
          </a:xfrm>
          <a:custGeom>
            <a:rect b="b" l="l" r="r" t="t"/>
            <a:pathLst>
              <a:path extrusionOk="0" h="730250" w="3860800">
                <a:moveTo>
                  <a:pt x="2672715" y="539750"/>
                </a:moveTo>
                <a:cubicBezTo>
                  <a:pt x="1717040" y="539750"/>
                  <a:pt x="811530" y="346075"/>
                  <a:pt x="0" y="0"/>
                </a:cubicBezTo>
                <a:lnTo>
                  <a:pt x="0" y="732790"/>
                </a:lnTo>
                <a:lnTo>
                  <a:pt x="3863975" y="732790"/>
                </a:lnTo>
                <a:lnTo>
                  <a:pt x="3863975" y="437515"/>
                </a:lnTo>
                <a:cubicBezTo>
                  <a:pt x="3477895" y="504190"/>
                  <a:pt x="3079750" y="539750"/>
                  <a:pt x="2672715" y="539750"/>
                </a:cubicBezTo>
                <a:close/>
              </a:path>
            </a:pathLst>
          </a:custGeom>
          <a:gradFill>
            <a:gsLst>
              <a:gs pos="0">
                <a:srgbClr val="FF9F00">
                  <a:alpha val="56078"/>
                </a:srgbClr>
              </a:gs>
              <a:gs pos="100000">
                <a:srgbClr val="CC0000">
                  <a:alpha val="5686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5" name="Shape 35"/>
        <p:cNvGrpSpPr/>
        <p:nvPr/>
      </p:nvGrpSpPr>
      <p:grpSpPr>
        <a:xfrm>
          <a:off x="0" y="0"/>
          <a:ext cx="0" cy="0"/>
          <a:chOff x="0" y="0"/>
          <a:chExt cx="0" cy="0"/>
        </a:xfrm>
      </p:grpSpPr>
      <p:sp>
        <p:nvSpPr>
          <p:cNvPr id="36" name="Google Shape;36;p6"/>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6"/>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6"/>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6"/>
          <p:cNvSpPr/>
          <p:nvPr/>
        </p:nvSpPr>
        <p:spPr>
          <a:xfrm rot="10800000">
            <a:off x="-656"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6"/>
          <p:cNvSpPr/>
          <p:nvPr/>
        </p:nvSpPr>
        <p:spPr>
          <a:xfrm rot="10800000">
            <a:off x="2664"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6"/>
          <p:cNvSpPr/>
          <p:nvPr/>
        </p:nvSpPr>
        <p:spPr>
          <a:xfrm rot="10800000">
            <a:off x="7031"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6"/>
          <p:cNvSpPr txBox="1"/>
          <p:nvPr>
            <p:ph idx="1" type="body"/>
          </p:nvPr>
        </p:nvSpPr>
        <p:spPr>
          <a:xfrm>
            <a:off x="2038025" y="1476000"/>
            <a:ext cx="5067900" cy="3045000"/>
          </a:xfrm>
          <a:prstGeom prst="rect">
            <a:avLst/>
          </a:prstGeom>
          <a:noFill/>
          <a:ln>
            <a:noFill/>
          </a:ln>
        </p:spPr>
        <p:txBody>
          <a:bodyPr anchorCtr="0" anchor="t" bIns="0" lIns="0" spcFirstLastPara="1" rIns="0" wrap="square" tIns="0">
            <a:noAutofit/>
          </a:bodyPr>
          <a:lstStyle>
            <a:lvl1pPr indent="-431800" lvl="0" marL="457200" algn="ctr">
              <a:lnSpc>
                <a:spcPct val="100000"/>
              </a:lnSpc>
              <a:spcBef>
                <a:spcPts val="600"/>
              </a:spcBef>
              <a:spcAft>
                <a:spcPts val="0"/>
              </a:spcAft>
              <a:buSzPts val="3200"/>
              <a:buChar char="◦"/>
              <a:defRPr i="1" sz="3200"/>
            </a:lvl1pPr>
            <a:lvl2pPr indent="-431800" lvl="1" marL="914400" algn="ctr">
              <a:lnSpc>
                <a:spcPct val="100000"/>
              </a:lnSpc>
              <a:spcBef>
                <a:spcPts val="0"/>
              </a:spcBef>
              <a:spcAft>
                <a:spcPts val="0"/>
              </a:spcAft>
              <a:buSzPts val="3200"/>
              <a:buChar char="◦"/>
              <a:defRPr i="1" sz="3200"/>
            </a:lvl2pPr>
            <a:lvl3pPr indent="-431800" lvl="2" marL="1371600" algn="ctr">
              <a:lnSpc>
                <a:spcPct val="100000"/>
              </a:lnSpc>
              <a:spcBef>
                <a:spcPts val="0"/>
              </a:spcBef>
              <a:spcAft>
                <a:spcPts val="0"/>
              </a:spcAft>
              <a:buSzPts val="3200"/>
              <a:buChar char="◦"/>
              <a:defRPr i="1" sz="3200"/>
            </a:lvl3pPr>
            <a:lvl4pPr indent="-431800" lvl="3" marL="1828800" algn="ctr">
              <a:lnSpc>
                <a:spcPct val="100000"/>
              </a:lnSpc>
              <a:spcBef>
                <a:spcPts val="0"/>
              </a:spcBef>
              <a:spcAft>
                <a:spcPts val="0"/>
              </a:spcAft>
              <a:buSzPts val="3200"/>
              <a:buChar char="◦"/>
              <a:defRPr i="1" sz="3200"/>
            </a:lvl4pPr>
            <a:lvl5pPr indent="-431800" lvl="4" marL="2286000" algn="ctr">
              <a:lnSpc>
                <a:spcPct val="100000"/>
              </a:lnSpc>
              <a:spcBef>
                <a:spcPts val="0"/>
              </a:spcBef>
              <a:spcAft>
                <a:spcPts val="0"/>
              </a:spcAft>
              <a:buSzPts val="3200"/>
              <a:buChar char="◦"/>
              <a:defRPr i="1" sz="3200"/>
            </a:lvl5pPr>
            <a:lvl6pPr indent="-431800" lvl="5" marL="2743200" algn="ctr">
              <a:lnSpc>
                <a:spcPct val="100000"/>
              </a:lnSpc>
              <a:spcBef>
                <a:spcPts val="0"/>
              </a:spcBef>
              <a:spcAft>
                <a:spcPts val="0"/>
              </a:spcAft>
              <a:buSzPts val="3200"/>
              <a:buChar char="◦"/>
              <a:defRPr i="1" sz="3200"/>
            </a:lvl6pPr>
            <a:lvl7pPr indent="-431800" lvl="6" marL="3200400" algn="ctr">
              <a:lnSpc>
                <a:spcPct val="100000"/>
              </a:lnSpc>
              <a:spcBef>
                <a:spcPts val="0"/>
              </a:spcBef>
              <a:spcAft>
                <a:spcPts val="0"/>
              </a:spcAft>
              <a:buSzPts val="3200"/>
              <a:buChar char="◦"/>
              <a:defRPr i="1" sz="3200"/>
            </a:lvl7pPr>
            <a:lvl8pPr indent="-431800" lvl="7" marL="3657600" algn="ctr">
              <a:lnSpc>
                <a:spcPct val="100000"/>
              </a:lnSpc>
              <a:spcBef>
                <a:spcPts val="0"/>
              </a:spcBef>
              <a:spcAft>
                <a:spcPts val="0"/>
              </a:spcAft>
              <a:buSzPts val="3200"/>
              <a:buChar char="◦"/>
              <a:defRPr i="1" sz="3200"/>
            </a:lvl8pPr>
            <a:lvl9pPr indent="-431800" lvl="8" marL="4114800" algn="ctr">
              <a:lnSpc>
                <a:spcPct val="100000"/>
              </a:lnSpc>
              <a:spcBef>
                <a:spcPts val="0"/>
              </a:spcBef>
              <a:spcAft>
                <a:spcPts val="0"/>
              </a:spcAft>
              <a:buSzPts val="3200"/>
              <a:buChar char="◦"/>
              <a:defRPr i="1" sz="3200"/>
            </a:lvl9pPr>
          </a:lstStyle>
          <a:p/>
        </p:txBody>
      </p:sp>
      <p:sp>
        <p:nvSpPr>
          <p:cNvPr id="43" name="Google Shape;43;p6"/>
          <p:cNvSpPr txBox="1"/>
          <p:nvPr/>
        </p:nvSpPr>
        <p:spPr>
          <a:xfrm>
            <a:off x="3593400" y="552769"/>
            <a:ext cx="19572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600"/>
              <a:buFont typeface="Arial"/>
              <a:buNone/>
            </a:pPr>
            <a:r>
              <a:rPr b="1" i="0" lang="en" sz="9600" u="none" cap="none" strike="noStrike">
                <a:solidFill>
                  <a:schemeClr val="accent5"/>
                </a:solidFill>
                <a:latin typeface="Lato"/>
                <a:ea typeface="Lato"/>
                <a:cs typeface="Lato"/>
                <a:sym typeface="Lato"/>
              </a:rPr>
              <a:t>“</a:t>
            </a:r>
            <a:endParaRPr b="1" i="0" sz="9600" u="none" cap="none" strike="noStrike">
              <a:solidFill>
                <a:schemeClr val="accent5"/>
              </a:solidFill>
              <a:latin typeface="Lato"/>
              <a:ea typeface="Lato"/>
              <a:cs typeface="Lato"/>
              <a:sym typeface="Lato"/>
            </a:endParaRPr>
          </a:p>
        </p:txBody>
      </p:sp>
      <p:sp>
        <p:nvSpPr>
          <p:cNvPr id="44" name="Google Shape;44;p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5" name="Shape 45"/>
        <p:cNvGrpSpPr/>
        <p:nvPr/>
      </p:nvGrpSpPr>
      <p:grpSpPr>
        <a:xfrm>
          <a:off x="0" y="0"/>
          <a:ext cx="0" cy="0"/>
          <a:chOff x="0" y="0"/>
          <a:chExt cx="0" cy="0"/>
        </a:xfrm>
      </p:grpSpPr>
      <p:sp>
        <p:nvSpPr>
          <p:cNvPr id="46" name="Google Shape;46;p7"/>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7"/>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7"/>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7"/>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 name="Google Shape;50;p7"/>
          <p:cNvSpPr txBox="1"/>
          <p:nvPr>
            <p:ph idx="1" type="body"/>
          </p:nvPr>
        </p:nvSpPr>
        <p:spPr>
          <a:xfrm>
            <a:off x="737850" y="1475700"/>
            <a:ext cx="6034500" cy="30432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51" name="Google Shape;51;p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2" name="Shape 52"/>
        <p:cNvGrpSpPr/>
        <p:nvPr/>
      </p:nvGrpSpPr>
      <p:grpSpPr>
        <a:xfrm>
          <a:off x="0" y="0"/>
          <a:ext cx="0" cy="0"/>
          <a:chOff x="0" y="0"/>
          <a:chExt cx="0" cy="0"/>
        </a:xfrm>
      </p:grpSpPr>
      <p:sp>
        <p:nvSpPr>
          <p:cNvPr id="53" name="Google Shape;53;p8"/>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8"/>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8"/>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8"/>
          <p:cNvSpPr txBox="1"/>
          <p:nvPr>
            <p:ph type="title"/>
          </p:nvPr>
        </p:nvSpPr>
        <p:spPr>
          <a:xfrm>
            <a:off x="737850" y="517525"/>
            <a:ext cx="6284100" cy="744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 name="Google Shape;57;p8"/>
          <p:cNvSpPr txBox="1"/>
          <p:nvPr>
            <p:ph idx="1" type="body"/>
          </p:nvPr>
        </p:nvSpPr>
        <p:spPr>
          <a:xfrm>
            <a:off x="737850" y="1475700"/>
            <a:ext cx="1902600" cy="2960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8" name="Google Shape;58;p8"/>
          <p:cNvSpPr txBox="1"/>
          <p:nvPr>
            <p:ph idx="2" type="body"/>
          </p:nvPr>
        </p:nvSpPr>
        <p:spPr>
          <a:xfrm>
            <a:off x="2928612" y="1475700"/>
            <a:ext cx="1902600" cy="2960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9" name="Google Shape;59;p8"/>
          <p:cNvSpPr txBox="1"/>
          <p:nvPr>
            <p:ph idx="3" type="body"/>
          </p:nvPr>
        </p:nvSpPr>
        <p:spPr>
          <a:xfrm>
            <a:off x="5119374" y="1475700"/>
            <a:ext cx="1902600" cy="2960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60" name="Google Shape;60;p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9"/>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9"/>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9"/>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9"/>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0"/>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10"/>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10"/>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1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1pPr>
            <a:lvl2pPr lvl="1"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2pPr>
            <a:lvl3pPr lvl="2"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3pPr>
            <a:lvl4pPr lvl="3"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4pPr>
            <a:lvl5pPr lvl="4"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5pPr>
            <a:lvl6pPr lvl="5"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6pPr>
            <a:lvl7pPr lvl="6"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7pPr>
            <a:lvl8pPr lvl="7"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8pPr>
            <a:lvl9pPr lvl="8"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9pPr>
          </a:lstStyle>
          <a:p/>
        </p:txBody>
      </p:sp>
      <p:sp>
        <p:nvSpPr>
          <p:cNvPr id="7" name="Google Shape;7;p1"/>
          <p:cNvSpPr txBox="1"/>
          <p:nvPr>
            <p:ph idx="1" type="body"/>
          </p:nvPr>
        </p:nvSpPr>
        <p:spPr>
          <a:xfrm>
            <a:off x="737850" y="1475700"/>
            <a:ext cx="6034500" cy="30432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60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1pPr>
            <a:lvl2pPr indent="-381000" lvl="1" marL="9144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2pPr>
            <a:lvl3pPr indent="-381000" lvl="2" marL="13716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3pPr>
            <a:lvl4pPr indent="-381000" lvl="3" marL="18288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4pPr>
            <a:lvl5pPr indent="-381000" lvl="4" marL="22860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5pPr>
            <a:lvl6pPr indent="-381000" lvl="5" marL="27432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6pPr>
            <a:lvl7pPr indent="-381000" lvl="6" marL="32004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7pPr>
            <a:lvl8pPr indent="-381000" lvl="7" marL="36576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8pPr>
            <a:lvl9pPr indent="-381000" lvl="8" marL="41148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6.jpg"/><Relationship Id="rId5" Type="http://schemas.openxmlformats.org/officeDocument/2006/relationships/image" Target="../media/image3.png"/><Relationship Id="rId6" Type="http://schemas.openxmlformats.org/officeDocument/2006/relationships/image" Target="../media/image8.jpg"/><Relationship Id="rId7"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ctrTitle"/>
          </p:nvPr>
        </p:nvSpPr>
        <p:spPr>
          <a:xfrm>
            <a:off x="1034300" y="925025"/>
            <a:ext cx="7075500" cy="11598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t/>
            </a:r>
            <a:endParaRPr sz="5400">
              <a:solidFill>
                <a:srgbClr val="FFFFFF"/>
              </a:solidFill>
            </a:endParaRPr>
          </a:p>
          <a:p>
            <a:pPr indent="0" lvl="0" marL="0" rtl="0" algn="r">
              <a:lnSpc>
                <a:spcPct val="115000"/>
              </a:lnSpc>
              <a:spcBef>
                <a:spcPts val="0"/>
              </a:spcBef>
              <a:spcAft>
                <a:spcPts val="0"/>
              </a:spcAft>
              <a:buClr>
                <a:schemeClr val="dk1"/>
              </a:buClr>
              <a:buSzPts val="1100"/>
              <a:buFont typeface="Arial"/>
              <a:buNone/>
            </a:pPr>
            <a:r>
              <a:t/>
            </a:r>
            <a:endParaRPr sz="5400">
              <a:solidFill>
                <a:srgbClr val="FFFFFF"/>
              </a:solidFill>
            </a:endParaRPr>
          </a:p>
          <a:p>
            <a:pPr indent="0" lvl="0" marL="0" rtl="0" algn="r">
              <a:lnSpc>
                <a:spcPct val="115000"/>
              </a:lnSpc>
              <a:spcBef>
                <a:spcPts val="0"/>
              </a:spcBef>
              <a:spcAft>
                <a:spcPts val="0"/>
              </a:spcAft>
              <a:buClr>
                <a:schemeClr val="dk1"/>
              </a:buClr>
              <a:buSzPts val="1100"/>
              <a:buFont typeface="Arial"/>
              <a:buNone/>
            </a:pPr>
            <a:r>
              <a:t/>
            </a:r>
            <a:endParaRPr>
              <a:solidFill>
                <a:srgbClr val="FFFFFF"/>
              </a:solidFill>
            </a:endParaRPr>
          </a:p>
          <a:p>
            <a:pPr indent="0" lvl="0" marL="0" rtl="0" algn="r">
              <a:lnSpc>
                <a:spcPct val="115000"/>
              </a:lnSpc>
              <a:spcBef>
                <a:spcPts val="0"/>
              </a:spcBef>
              <a:spcAft>
                <a:spcPts val="0"/>
              </a:spcAft>
              <a:buClr>
                <a:schemeClr val="dk1"/>
              </a:buClr>
              <a:buSzPts val="1100"/>
              <a:buFont typeface="Arial"/>
              <a:buNone/>
            </a:pPr>
            <a:r>
              <a:rPr lang="en">
                <a:solidFill>
                  <a:srgbClr val="FFFFFF"/>
                </a:solidFill>
              </a:rPr>
              <a:t>   </a:t>
            </a:r>
            <a:r>
              <a:rPr lang="en" sz="5400">
                <a:solidFill>
                  <a:srgbClr val="FFFFFF"/>
                </a:solidFill>
              </a:rPr>
              <a:t>LOST PUCK</a:t>
            </a:r>
            <a:endParaRPr sz="5400">
              <a:solidFill>
                <a:srgbClr val="FFFFFF"/>
              </a:solidFill>
            </a:endParaRPr>
          </a:p>
          <a:p>
            <a:pPr indent="0" lvl="0" marL="0" rtl="0" algn="l">
              <a:spcBef>
                <a:spcPts val="0"/>
              </a:spcBef>
              <a:spcAft>
                <a:spcPts val="0"/>
              </a:spcAft>
              <a:buNone/>
            </a:pPr>
            <a:r>
              <a:t/>
            </a:r>
            <a:endParaRPr/>
          </a:p>
        </p:txBody>
      </p:sp>
      <p:sp>
        <p:nvSpPr>
          <p:cNvPr id="98" name="Google Shape;98;p14"/>
          <p:cNvSpPr txBox="1"/>
          <p:nvPr>
            <p:ph idx="4294967295" type="subTitle"/>
          </p:nvPr>
        </p:nvSpPr>
        <p:spPr>
          <a:xfrm>
            <a:off x="212150" y="3431425"/>
            <a:ext cx="8520600" cy="792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chemeClr val="dk1"/>
                </a:solidFill>
              </a:rPr>
              <a:t>Web Systems F’21</a:t>
            </a:r>
            <a:endParaRPr sz="1800">
              <a:solidFill>
                <a:schemeClr val="dk1"/>
              </a:solidFill>
            </a:endParaRPr>
          </a:p>
          <a:p>
            <a:pPr indent="0" lvl="0" marL="0" rtl="0" algn="l">
              <a:spcBef>
                <a:spcPts val="600"/>
              </a:spcBef>
              <a:spcAft>
                <a:spcPts val="0"/>
              </a:spcAft>
              <a:buNone/>
            </a:pPr>
            <a:r>
              <a:rPr lang="en" sz="1800">
                <a:solidFill>
                  <a:schemeClr val="dk1"/>
                </a:solidFill>
              </a:rPr>
              <a:t>Chloe Jepson, Lubna Ismail, </a:t>
            </a:r>
            <a:endParaRPr sz="1800">
              <a:solidFill>
                <a:schemeClr val="dk1"/>
              </a:solidFill>
            </a:endParaRPr>
          </a:p>
          <a:p>
            <a:pPr indent="0" lvl="0" marL="0" rtl="0" algn="l">
              <a:spcBef>
                <a:spcPts val="600"/>
              </a:spcBef>
              <a:spcAft>
                <a:spcPts val="0"/>
              </a:spcAft>
              <a:buNone/>
            </a:pPr>
            <a:r>
              <a:rPr lang="en" sz="1800">
                <a:solidFill>
                  <a:schemeClr val="dk1"/>
                </a:solidFill>
              </a:rPr>
              <a:t>Paul Jang, Rex Yu</a:t>
            </a:r>
            <a:endParaRPr sz="1800">
              <a:solidFill>
                <a:schemeClr val="dk1"/>
              </a:solidFill>
            </a:endParaRPr>
          </a:p>
        </p:txBody>
      </p:sp>
      <p:pic>
        <p:nvPicPr>
          <p:cNvPr id="99" name="Google Shape;99;p14"/>
          <p:cNvPicPr preferRelativeResize="0"/>
          <p:nvPr/>
        </p:nvPicPr>
        <p:blipFill>
          <a:blip r:embed="rId3">
            <a:alphaModFix/>
          </a:blip>
          <a:stretch>
            <a:fillRect/>
          </a:stretch>
        </p:blipFill>
        <p:spPr>
          <a:xfrm>
            <a:off x="645724" y="334938"/>
            <a:ext cx="2331112" cy="2339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Functional</a:t>
            </a:r>
            <a:r>
              <a:rPr lang="en"/>
              <a:t> </a:t>
            </a:r>
            <a:r>
              <a:rPr lang="en"/>
              <a:t>Requirements</a:t>
            </a:r>
            <a:endParaRPr/>
          </a:p>
        </p:txBody>
      </p:sp>
      <p:sp>
        <p:nvSpPr>
          <p:cNvPr id="171" name="Google Shape;171;p23"/>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311150" lvl="0" marL="457200" rtl="0" algn="l">
              <a:spcBef>
                <a:spcPts val="1200"/>
              </a:spcBef>
              <a:spcAft>
                <a:spcPts val="0"/>
              </a:spcAft>
              <a:buClr>
                <a:schemeClr val="dk1"/>
              </a:buClr>
              <a:buSzPts val="1300"/>
              <a:buChar char="◦"/>
            </a:pPr>
            <a:r>
              <a:rPr lang="en" sz="1300">
                <a:solidFill>
                  <a:schemeClr val="dk1"/>
                </a:solidFill>
              </a:rPr>
              <a:t>If a user found their lost item posted on the message board, the us</a:t>
            </a:r>
            <a:r>
              <a:rPr lang="en" sz="1300">
                <a:solidFill>
                  <a:schemeClr val="dk1"/>
                </a:solidFill>
              </a:rPr>
              <a:t>er gets to click a 'Claim' button to be </a:t>
            </a:r>
            <a:r>
              <a:rPr lang="en" sz="1300">
                <a:solidFill>
                  <a:schemeClr val="dk1"/>
                </a:solidFill>
              </a:rPr>
              <a:t>directed to the student's email who posted an item on the board. </a:t>
            </a:r>
            <a:endParaRPr sz="1300">
              <a:solidFill>
                <a:schemeClr val="dk1"/>
              </a:solidFill>
            </a:endParaRPr>
          </a:p>
          <a:p>
            <a:pPr indent="-311150" lvl="0" marL="457200" rtl="0" algn="l">
              <a:spcBef>
                <a:spcPts val="1700"/>
              </a:spcBef>
              <a:spcAft>
                <a:spcPts val="0"/>
              </a:spcAft>
              <a:buClr>
                <a:schemeClr val="dk1"/>
              </a:buClr>
              <a:buSzPts val="1300"/>
              <a:buChar char="◦"/>
            </a:pPr>
            <a:r>
              <a:rPr lang="en" sz="1300">
                <a:solidFill>
                  <a:schemeClr val="dk1"/>
                </a:solidFill>
              </a:rPr>
              <a:t>If a user found an item and would like to post it on the board to find the owner of the item, the user should be able to upload a picture of an item and add a comment or description.</a:t>
            </a:r>
            <a:endParaRPr sz="1300">
              <a:solidFill>
                <a:schemeClr val="dk1"/>
              </a:solidFill>
            </a:endParaRPr>
          </a:p>
          <a:p>
            <a:pPr indent="-311150" lvl="0" marL="457200" rtl="0" algn="l">
              <a:spcBef>
                <a:spcPts val="1700"/>
              </a:spcBef>
              <a:spcAft>
                <a:spcPts val="0"/>
              </a:spcAft>
              <a:buClr>
                <a:schemeClr val="dk1"/>
              </a:buClr>
              <a:buSzPts val="1300"/>
              <a:buChar char="◦"/>
            </a:pPr>
            <a:r>
              <a:rPr lang="en" sz="1300">
                <a:solidFill>
                  <a:schemeClr val="dk1"/>
                </a:solidFill>
              </a:rPr>
              <a:t>If a user would like to report a lost item on the board, the user should be able to upload a picture of an item and add a comment or description.</a:t>
            </a:r>
            <a:endParaRPr sz="1300">
              <a:solidFill>
                <a:schemeClr val="dk1"/>
              </a:solidFill>
            </a:endParaRPr>
          </a:p>
          <a:p>
            <a:pPr indent="-311150" lvl="0" marL="457200" rtl="0" algn="l">
              <a:spcBef>
                <a:spcPts val="1700"/>
              </a:spcBef>
              <a:spcAft>
                <a:spcPts val="0"/>
              </a:spcAft>
              <a:buClr>
                <a:schemeClr val="dk1"/>
              </a:buClr>
              <a:buSzPts val="1300"/>
              <a:buChar char="◦"/>
            </a:pPr>
            <a:r>
              <a:rPr lang="en" sz="1300">
                <a:solidFill>
                  <a:schemeClr val="dk1"/>
                </a:solidFill>
              </a:rPr>
              <a:t>If a user found an item and saw the lost item report on the board, the user should click on a "found" button to be directed to the student's email who reported a lost item on the board.</a:t>
            </a:r>
            <a:endParaRPr sz="1300">
              <a:solidFill>
                <a:schemeClr val="dk1"/>
              </a:solidFill>
            </a:endParaRPr>
          </a:p>
          <a:p>
            <a:pPr indent="0" lvl="0" marL="0" rtl="0" algn="l">
              <a:spcBef>
                <a:spcPts val="1700"/>
              </a:spcBef>
              <a:spcAft>
                <a:spcPts val="0"/>
              </a:spcAft>
              <a:buClr>
                <a:schemeClr val="dk1"/>
              </a:buClr>
              <a:buSzPts val="1100"/>
              <a:buFont typeface="Arial"/>
              <a:buNone/>
            </a:pPr>
            <a:r>
              <a:t/>
            </a:r>
            <a:endParaRPr sz="1300">
              <a:solidFill>
                <a:schemeClr val="dk1"/>
              </a:solidFill>
            </a:endParaRPr>
          </a:p>
          <a:p>
            <a:pPr indent="0" lvl="0" marL="0" rtl="0" algn="l">
              <a:spcBef>
                <a:spcPts val="600"/>
              </a:spcBef>
              <a:spcAft>
                <a:spcPts val="0"/>
              </a:spcAft>
              <a:buNone/>
            </a:pPr>
            <a:r>
              <a:t/>
            </a:r>
            <a:endParaRPr/>
          </a:p>
        </p:txBody>
      </p:sp>
      <p:pic>
        <p:nvPicPr>
          <p:cNvPr id="172" name="Google Shape;172;p23"/>
          <p:cNvPicPr preferRelativeResize="0"/>
          <p:nvPr/>
        </p:nvPicPr>
        <p:blipFill>
          <a:blip r:embed="rId3">
            <a:alphaModFix/>
          </a:blip>
          <a:stretch>
            <a:fillRect/>
          </a:stretch>
        </p:blipFill>
        <p:spPr>
          <a:xfrm>
            <a:off x="7673225" y="3867825"/>
            <a:ext cx="1072975" cy="106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787475" y="1702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Non-Functional </a:t>
            </a:r>
            <a:r>
              <a:rPr lang="en"/>
              <a:t>Requirements</a:t>
            </a:r>
            <a:endParaRPr/>
          </a:p>
        </p:txBody>
      </p:sp>
      <p:sp>
        <p:nvSpPr>
          <p:cNvPr id="178" name="Google Shape;178;p24"/>
          <p:cNvSpPr txBox="1"/>
          <p:nvPr>
            <p:ph idx="1" type="body"/>
          </p:nvPr>
        </p:nvSpPr>
        <p:spPr>
          <a:xfrm>
            <a:off x="514125" y="1050150"/>
            <a:ext cx="6968700" cy="3043200"/>
          </a:xfrm>
          <a:prstGeom prst="rect">
            <a:avLst/>
          </a:prstGeom>
        </p:spPr>
        <p:txBody>
          <a:bodyPr anchorCtr="0" anchor="t" bIns="0" lIns="0" spcFirstLastPara="1" rIns="0" wrap="square" tIns="0">
            <a:noAutofit/>
          </a:bodyPr>
          <a:lstStyle/>
          <a:p>
            <a:pPr indent="-304800" lvl="0" marL="457200" rtl="0" algn="l">
              <a:spcBef>
                <a:spcPts val="1200"/>
              </a:spcBef>
              <a:spcAft>
                <a:spcPts val="0"/>
              </a:spcAft>
              <a:buClr>
                <a:schemeClr val="dk1"/>
              </a:buClr>
              <a:buSzPts val="1200"/>
              <a:buChar char="◦"/>
            </a:pPr>
            <a:r>
              <a:rPr b="1" lang="en" sz="1200">
                <a:solidFill>
                  <a:schemeClr val="dk1"/>
                </a:solidFill>
              </a:rPr>
              <a:t>Security</a:t>
            </a:r>
            <a:endParaRPr sz="1200"/>
          </a:p>
          <a:p>
            <a:pPr indent="-304800" lvl="1" marL="914400" rtl="0" algn="l">
              <a:spcBef>
                <a:spcPts val="1700"/>
              </a:spcBef>
              <a:spcAft>
                <a:spcPts val="0"/>
              </a:spcAft>
              <a:buClr>
                <a:schemeClr val="dk1"/>
              </a:buClr>
              <a:buSzPts val="1200"/>
              <a:buChar char="●"/>
            </a:pPr>
            <a:r>
              <a:rPr lang="en" sz="1200"/>
              <a:t>User’s privacy is protected as the system hash user’s account info(Password) when storing it in the database</a:t>
            </a:r>
            <a:endParaRPr sz="1200">
              <a:solidFill>
                <a:schemeClr val="dk1"/>
              </a:solidFill>
            </a:endParaRPr>
          </a:p>
          <a:p>
            <a:pPr indent="-304800" lvl="0" marL="457200" rtl="0" algn="l">
              <a:spcBef>
                <a:spcPts val="1700"/>
              </a:spcBef>
              <a:spcAft>
                <a:spcPts val="0"/>
              </a:spcAft>
              <a:buClr>
                <a:schemeClr val="dk1"/>
              </a:buClr>
              <a:buSzPts val="1200"/>
              <a:buChar char="◦"/>
            </a:pPr>
            <a:r>
              <a:rPr b="1" lang="en" sz="1200">
                <a:solidFill>
                  <a:schemeClr val="dk1"/>
                </a:solidFill>
              </a:rPr>
              <a:t>Reliability </a:t>
            </a:r>
            <a:r>
              <a:rPr lang="en" sz="1200">
                <a:solidFill>
                  <a:schemeClr val="dk1"/>
                </a:solidFill>
              </a:rPr>
              <a:t>- will be achieved as we take feedback upon user experience and reflect on them to improve the system.</a:t>
            </a:r>
            <a:endParaRPr sz="1200">
              <a:solidFill>
                <a:schemeClr val="dk1"/>
              </a:solidFill>
            </a:endParaRPr>
          </a:p>
          <a:p>
            <a:pPr indent="-304800" lvl="0" marL="457200" rtl="0" algn="l">
              <a:spcBef>
                <a:spcPts val="1700"/>
              </a:spcBef>
              <a:spcAft>
                <a:spcPts val="0"/>
              </a:spcAft>
              <a:buClr>
                <a:schemeClr val="dk1"/>
              </a:buClr>
              <a:buSzPts val="1200"/>
              <a:buChar char="◦"/>
            </a:pPr>
            <a:r>
              <a:rPr b="1" lang="en" sz="1200">
                <a:solidFill>
                  <a:schemeClr val="dk1"/>
                </a:solidFill>
              </a:rPr>
              <a:t>Performance</a:t>
            </a:r>
            <a:r>
              <a:rPr lang="en" sz="1200">
                <a:solidFill>
                  <a:schemeClr val="dk1"/>
                </a:solidFill>
              </a:rPr>
              <a:t> - Lost Puck should be well built on a server to be accessible from every user's laptop regardless of their location</a:t>
            </a:r>
            <a:endParaRPr sz="1200">
              <a:solidFill>
                <a:schemeClr val="dk1"/>
              </a:solidFill>
            </a:endParaRPr>
          </a:p>
          <a:p>
            <a:pPr indent="-304800" lvl="0" marL="457200" rtl="0" algn="l">
              <a:spcBef>
                <a:spcPts val="1700"/>
              </a:spcBef>
              <a:spcAft>
                <a:spcPts val="0"/>
              </a:spcAft>
              <a:buClr>
                <a:schemeClr val="dk1"/>
              </a:buClr>
              <a:buSzPts val="1200"/>
              <a:buChar char="◦"/>
            </a:pPr>
            <a:r>
              <a:rPr b="1" lang="en" sz="1200">
                <a:solidFill>
                  <a:schemeClr val="dk1"/>
                </a:solidFill>
              </a:rPr>
              <a:t>Scalability &amp; Maintainability </a:t>
            </a:r>
            <a:r>
              <a:rPr lang="en" sz="1200">
                <a:solidFill>
                  <a:schemeClr val="dk1"/>
                </a:solidFill>
              </a:rPr>
              <a:t>– The ability to be increased in size and stably maintained in the future</a:t>
            </a:r>
            <a:endParaRPr sz="1200">
              <a:solidFill>
                <a:schemeClr val="dk1"/>
              </a:solidFill>
            </a:endParaRPr>
          </a:p>
          <a:p>
            <a:pPr indent="-304800" lvl="0" marL="457200" rtl="0" algn="l">
              <a:spcBef>
                <a:spcPts val="1700"/>
              </a:spcBef>
              <a:spcAft>
                <a:spcPts val="0"/>
              </a:spcAft>
              <a:buClr>
                <a:schemeClr val="dk1"/>
              </a:buClr>
              <a:buSzPts val="1200"/>
              <a:buChar char="◦"/>
            </a:pPr>
            <a:r>
              <a:rPr b="1" lang="en" sz="1200">
                <a:solidFill>
                  <a:schemeClr val="dk1"/>
                </a:solidFill>
              </a:rPr>
              <a:t>Usability</a:t>
            </a:r>
            <a:r>
              <a:rPr lang="en" sz="1200">
                <a:solidFill>
                  <a:schemeClr val="dk1"/>
                </a:solidFill>
              </a:rPr>
              <a:t> - Easy Sign-up process, Easy User Interface </a:t>
            </a:r>
            <a:endParaRPr sz="1200">
              <a:solidFill>
                <a:schemeClr val="dk1"/>
              </a:solidFill>
            </a:endParaRPr>
          </a:p>
          <a:p>
            <a:pPr indent="0" lvl="0" marL="0" rtl="0" algn="l">
              <a:spcBef>
                <a:spcPts val="1700"/>
              </a:spcBef>
              <a:spcAft>
                <a:spcPts val="0"/>
              </a:spcAft>
              <a:buNone/>
            </a:pPr>
            <a:r>
              <a:t/>
            </a:r>
            <a:endParaRPr/>
          </a:p>
        </p:txBody>
      </p:sp>
      <p:pic>
        <p:nvPicPr>
          <p:cNvPr id="179" name="Google Shape;179;p24"/>
          <p:cNvPicPr preferRelativeResize="0"/>
          <p:nvPr/>
        </p:nvPicPr>
        <p:blipFill>
          <a:blip r:embed="rId3">
            <a:alphaModFix/>
          </a:blip>
          <a:stretch>
            <a:fillRect/>
          </a:stretch>
        </p:blipFill>
        <p:spPr>
          <a:xfrm>
            <a:off x="7673225" y="3867825"/>
            <a:ext cx="1072975" cy="106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Wireframes</a:t>
            </a:r>
            <a:endParaRPr/>
          </a:p>
        </p:txBody>
      </p:sp>
      <p:sp>
        <p:nvSpPr>
          <p:cNvPr id="185" name="Google Shape;185;p25"/>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186" name="Google Shape;186;p25"/>
          <p:cNvPicPr preferRelativeResize="0"/>
          <p:nvPr/>
        </p:nvPicPr>
        <p:blipFill>
          <a:blip r:embed="rId3">
            <a:alphaModFix/>
          </a:blip>
          <a:stretch>
            <a:fillRect/>
          </a:stretch>
        </p:blipFill>
        <p:spPr>
          <a:xfrm>
            <a:off x="245513" y="1261825"/>
            <a:ext cx="3914775" cy="2200275"/>
          </a:xfrm>
          <a:prstGeom prst="rect">
            <a:avLst/>
          </a:prstGeom>
          <a:noFill/>
          <a:ln>
            <a:noFill/>
          </a:ln>
        </p:spPr>
      </p:pic>
      <p:pic>
        <p:nvPicPr>
          <p:cNvPr id="187" name="Google Shape;187;p25"/>
          <p:cNvPicPr preferRelativeResize="0"/>
          <p:nvPr/>
        </p:nvPicPr>
        <p:blipFill>
          <a:blip r:embed="rId4">
            <a:alphaModFix/>
          </a:blip>
          <a:stretch>
            <a:fillRect/>
          </a:stretch>
        </p:blipFill>
        <p:spPr>
          <a:xfrm>
            <a:off x="4283338" y="1261813"/>
            <a:ext cx="3914775" cy="220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Demo</a:t>
            </a:r>
            <a:endParaRPr/>
          </a:p>
        </p:txBody>
      </p:sp>
      <p:sp>
        <p:nvSpPr>
          <p:cNvPr id="193" name="Google Shape;193;p26"/>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 </a:t>
            </a:r>
            <a:endParaRPr/>
          </a:p>
        </p:txBody>
      </p:sp>
      <p:pic>
        <p:nvPicPr>
          <p:cNvPr id="194" name="Google Shape;194;p26"/>
          <p:cNvPicPr preferRelativeResize="0"/>
          <p:nvPr/>
        </p:nvPicPr>
        <p:blipFill>
          <a:blip r:embed="rId3">
            <a:alphaModFix/>
          </a:blip>
          <a:stretch>
            <a:fillRect/>
          </a:stretch>
        </p:blipFill>
        <p:spPr>
          <a:xfrm>
            <a:off x="7673225" y="3867825"/>
            <a:ext cx="1072975" cy="1068750"/>
          </a:xfrm>
          <a:prstGeom prst="rect">
            <a:avLst/>
          </a:prstGeom>
          <a:noFill/>
          <a:ln>
            <a:noFill/>
          </a:ln>
        </p:spPr>
      </p:pic>
      <p:pic>
        <p:nvPicPr>
          <p:cNvPr id="195" name="Google Shape;195;p26"/>
          <p:cNvPicPr preferRelativeResize="0"/>
          <p:nvPr/>
        </p:nvPicPr>
        <p:blipFill>
          <a:blip r:embed="rId4">
            <a:alphaModFix/>
          </a:blip>
          <a:stretch>
            <a:fillRect/>
          </a:stretch>
        </p:blipFill>
        <p:spPr>
          <a:xfrm>
            <a:off x="824650" y="1339725"/>
            <a:ext cx="6136276" cy="3451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467150" y="921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Database</a:t>
            </a:r>
            <a:endParaRPr/>
          </a:p>
        </p:txBody>
      </p:sp>
      <p:sp>
        <p:nvSpPr>
          <p:cNvPr id="201" name="Google Shape;201;p27"/>
          <p:cNvSpPr txBox="1"/>
          <p:nvPr>
            <p:ph idx="1" type="body"/>
          </p:nvPr>
        </p:nvSpPr>
        <p:spPr>
          <a:xfrm>
            <a:off x="418800" y="754125"/>
            <a:ext cx="5643300" cy="1298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Here are the tables in our database:</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sz="1400"/>
              <a:t>The users table: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 sz="1400"/>
              <a:t>The found table:</a:t>
            </a:r>
            <a:endParaRPr sz="1400"/>
          </a:p>
          <a:p>
            <a:pPr indent="0" lvl="0" marL="0" rtl="0" algn="l">
              <a:spcBef>
                <a:spcPts val="600"/>
              </a:spcBef>
              <a:spcAft>
                <a:spcPts val="0"/>
              </a:spcAft>
              <a:buNone/>
            </a:pPr>
            <a:r>
              <a:t/>
            </a:r>
            <a:endParaRPr sz="1400"/>
          </a:p>
        </p:txBody>
      </p:sp>
      <p:pic>
        <p:nvPicPr>
          <p:cNvPr id="202" name="Google Shape;202;p27"/>
          <p:cNvPicPr preferRelativeResize="0"/>
          <p:nvPr/>
        </p:nvPicPr>
        <p:blipFill>
          <a:blip r:embed="rId3">
            <a:alphaModFix/>
          </a:blip>
          <a:stretch>
            <a:fillRect/>
          </a:stretch>
        </p:blipFill>
        <p:spPr>
          <a:xfrm>
            <a:off x="311700" y="2041075"/>
            <a:ext cx="4480241" cy="748175"/>
          </a:xfrm>
          <a:prstGeom prst="rect">
            <a:avLst/>
          </a:prstGeom>
          <a:noFill/>
          <a:ln>
            <a:noFill/>
          </a:ln>
        </p:spPr>
      </p:pic>
      <p:pic>
        <p:nvPicPr>
          <p:cNvPr id="203" name="Google Shape;203;p27"/>
          <p:cNvPicPr preferRelativeResize="0"/>
          <p:nvPr/>
        </p:nvPicPr>
        <p:blipFill>
          <a:blip r:embed="rId4">
            <a:alphaModFix/>
          </a:blip>
          <a:stretch>
            <a:fillRect/>
          </a:stretch>
        </p:blipFill>
        <p:spPr>
          <a:xfrm>
            <a:off x="104100" y="3270250"/>
            <a:ext cx="4895452" cy="1298625"/>
          </a:xfrm>
          <a:prstGeom prst="rect">
            <a:avLst/>
          </a:prstGeom>
          <a:noFill/>
          <a:ln>
            <a:noFill/>
          </a:ln>
        </p:spPr>
      </p:pic>
      <p:pic>
        <p:nvPicPr>
          <p:cNvPr id="204" name="Google Shape;204;p27"/>
          <p:cNvPicPr preferRelativeResize="0"/>
          <p:nvPr/>
        </p:nvPicPr>
        <p:blipFill>
          <a:blip r:embed="rId5">
            <a:alphaModFix/>
          </a:blip>
          <a:stretch>
            <a:fillRect/>
          </a:stretch>
        </p:blipFill>
        <p:spPr>
          <a:xfrm>
            <a:off x="4990425" y="2041074"/>
            <a:ext cx="4010701" cy="748175"/>
          </a:xfrm>
          <a:prstGeom prst="rect">
            <a:avLst/>
          </a:prstGeom>
          <a:noFill/>
          <a:ln>
            <a:noFill/>
          </a:ln>
        </p:spPr>
      </p:pic>
      <p:sp>
        <p:nvSpPr>
          <p:cNvPr id="205" name="Google Shape;205;p27"/>
          <p:cNvSpPr txBox="1"/>
          <p:nvPr/>
        </p:nvSpPr>
        <p:spPr>
          <a:xfrm>
            <a:off x="5133300" y="1653275"/>
            <a:ext cx="1938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2"/>
                </a:solidFill>
                <a:latin typeface="Lato Light"/>
                <a:ea typeface="Lato Light"/>
                <a:cs typeface="Lato Light"/>
                <a:sym typeface="Lato Light"/>
              </a:rPr>
              <a:t>The claim table:   </a:t>
            </a:r>
            <a:endParaRPr>
              <a:solidFill>
                <a:schemeClr val="dk2"/>
              </a:solidFill>
              <a:latin typeface="Lato Light"/>
              <a:ea typeface="Lato Light"/>
              <a:cs typeface="Lato Light"/>
              <a:sym typeface="Lato Light"/>
            </a:endParaRPr>
          </a:p>
        </p:txBody>
      </p:sp>
      <p:pic>
        <p:nvPicPr>
          <p:cNvPr id="206" name="Google Shape;206;p27"/>
          <p:cNvPicPr preferRelativeResize="0"/>
          <p:nvPr/>
        </p:nvPicPr>
        <p:blipFill>
          <a:blip r:embed="rId6">
            <a:alphaModFix/>
          </a:blip>
          <a:stretch>
            <a:fillRect/>
          </a:stretch>
        </p:blipFill>
        <p:spPr>
          <a:xfrm>
            <a:off x="5133300" y="3312275"/>
            <a:ext cx="4010701" cy="943375"/>
          </a:xfrm>
          <a:prstGeom prst="rect">
            <a:avLst/>
          </a:prstGeom>
          <a:noFill/>
          <a:ln>
            <a:noFill/>
          </a:ln>
        </p:spPr>
      </p:pic>
      <p:sp>
        <p:nvSpPr>
          <p:cNvPr id="207" name="Google Shape;207;p27"/>
          <p:cNvSpPr txBox="1"/>
          <p:nvPr/>
        </p:nvSpPr>
        <p:spPr>
          <a:xfrm>
            <a:off x="5194550" y="2969775"/>
            <a:ext cx="2082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2"/>
                </a:solidFill>
                <a:latin typeface="Lato Light"/>
                <a:ea typeface="Lato Light"/>
                <a:cs typeface="Lato Light"/>
                <a:sym typeface="Lato Light"/>
              </a:rPr>
              <a:t>T</a:t>
            </a:r>
            <a:r>
              <a:rPr lang="en">
                <a:solidFill>
                  <a:schemeClr val="dk2"/>
                </a:solidFill>
                <a:latin typeface="Lato Light"/>
                <a:ea typeface="Lato Light"/>
                <a:cs typeface="Lato Light"/>
                <a:sym typeface="Lato Light"/>
              </a:rPr>
              <a:t>he Discussion table:   </a:t>
            </a:r>
            <a:endParaRPr>
              <a:solidFill>
                <a:schemeClr val="dk2"/>
              </a:solidFill>
              <a:latin typeface="Lato Light"/>
              <a:ea typeface="Lato Light"/>
              <a:cs typeface="Lato Light"/>
              <a:sym typeface="Lato Light"/>
            </a:endParaRPr>
          </a:p>
        </p:txBody>
      </p:sp>
      <p:pic>
        <p:nvPicPr>
          <p:cNvPr id="208" name="Google Shape;208;p27"/>
          <p:cNvPicPr preferRelativeResize="0"/>
          <p:nvPr/>
        </p:nvPicPr>
        <p:blipFill>
          <a:blip r:embed="rId7">
            <a:alphaModFix/>
          </a:blip>
          <a:stretch>
            <a:fillRect/>
          </a:stretch>
        </p:blipFill>
        <p:spPr>
          <a:xfrm>
            <a:off x="8168567" y="4255650"/>
            <a:ext cx="751133" cy="74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Password Hashing</a:t>
            </a:r>
            <a:endParaRPr/>
          </a:p>
        </p:txBody>
      </p:sp>
      <p:pic>
        <p:nvPicPr>
          <p:cNvPr id="214" name="Google Shape;214;p28"/>
          <p:cNvPicPr preferRelativeResize="0"/>
          <p:nvPr/>
        </p:nvPicPr>
        <p:blipFill>
          <a:blip r:embed="rId3">
            <a:alphaModFix/>
          </a:blip>
          <a:stretch>
            <a:fillRect/>
          </a:stretch>
        </p:blipFill>
        <p:spPr>
          <a:xfrm>
            <a:off x="737838" y="1475688"/>
            <a:ext cx="4733925" cy="1304925"/>
          </a:xfrm>
          <a:prstGeom prst="rect">
            <a:avLst/>
          </a:prstGeom>
          <a:noFill/>
          <a:ln>
            <a:noFill/>
          </a:ln>
        </p:spPr>
      </p:pic>
      <p:sp>
        <p:nvSpPr>
          <p:cNvPr id="215" name="Google Shape;215;p28"/>
          <p:cNvSpPr txBox="1"/>
          <p:nvPr/>
        </p:nvSpPr>
        <p:spPr>
          <a:xfrm>
            <a:off x="5746450" y="2202600"/>
            <a:ext cx="26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=&gt; originally, “1234567890”</a:t>
            </a:r>
            <a:endParaRPr b="1">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737850" y="517525"/>
            <a:ext cx="78861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Code for tables (formatting of output of data)</a:t>
            </a:r>
            <a:endParaRPr/>
          </a:p>
        </p:txBody>
      </p:sp>
      <p:sp>
        <p:nvSpPr>
          <p:cNvPr id="221" name="Google Shape;221;p29"/>
          <p:cNvSpPr txBox="1"/>
          <p:nvPr>
            <p:ph idx="1" type="body"/>
          </p:nvPr>
        </p:nvSpPr>
        <p:spPr>
          <a:xfrm>
            <a:off x="737850" y="1475700"/>
            <a:ext cx="75963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  </a:t>
            </a:r>
            <a:endParaRPr/>
          </a:p>
        </p:txBody>
      </p:sp>
      <p:pic>
        <p:nvPicPr>
          <p:cNvPr id="222" name="Google Shape;222;p29"/>
          <p:cNvPicPr preferRelativeResize="0"/>
          <p:nvPr/>
        </p:nvPicPr>
        <p:blipFill>
          <a:blip r:embed="rId3">
            <a:alphaModFix/>
          </a:blip>
          <a:stretch>
            <a:fillRect/>
          </a:stretch>
        </p:blipFill>
        <p:spPr>
          <a:xfrm>
            <a:off x="1722128" y="1354225"/>
            <a:ext cx="5627750" cy="3547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737850" y="517525"/>
            <a:ext cx="81762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PHP Code for Uploading Info to Database</a:t>
            </a:r>
            <a:endParaRPr/>
          </a:p>
        </p:txBody>
      </p:sp>
      <p:sp>
        <p:nvSpPr>
          <p:cNvPr id="228" name="Google Shape;228;p30"/>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 </a:t>
            </a:r>
            <a:endParaRPr/>
          </a:p>
        </p:txBody>
      </p:sp>
      <p:pic>
        <p:nvPicPr>
          <p:cNvPr id="229" name="Google Shape;229;p30"/>
          <p:cNvPicPr preferRelativeResize="0"/>
          <p:nvPr/>
        </p:nvPicPr>
        <p:blipFill>
          <a:blip r:embed="rId3">
            <a:alphaModFix/>
          </a:blip>
          <a:stretch>
            <a:fillRect/>
          </a:stretch>
        </p:blipFill>
        <p:spPr>
          <a:xfrm>
            <a:off x="844525" y="1261825"/>
            <a:ext cx="7025398" cy="3754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JS For Form Validation</a:t>
            </a:r>
            <a:endParaRPr/>
          </a:p>
        </p:txBody>
      </p:sp>
      <p:sp>
        <p:nvSpPr>
          <p:cNvPr id="235" name="Google Shape;235;p31"/>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 </a:t>
            </a:r>
            <a:endParaRPr/>
          </a:p>
        </p:txBody>
      </p:sp>
      <p:pic>
        <p:nvPicPr>
          <p:cNvPr id="236" name="Google Shape;236;p31"/>
          <p:cNvPicPr preferRelativeResize="0"/>
          <p:nvPr/>
        </p:nvPicPr>
        <p:blipFill>
          <a:blip r:embed="rId3">
            <a:alphaModFix/>
          </a:blip>
          <a:stretch>
            <a:fillRect/>
          </a:stretch>
        </p:blipFill>
        <p:spPr>
          <a:xfrm>
            <a:off x="948050" y="1359675"/>
            <a:ext cx="6554501" cy="366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Why Us?</a:t>
            </a:r>
            <a:endParaRPr/>
          </a:p>
        </p:txBody>
      </p:sp>
      <p:sp>
        <p:nvSpPr>
          <p:cNvPr id="242" name="Google Shape;242;p32"/>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First move advantage</a:t>
            </a:r>
            <a:endParaRPr/>
          </a:p>
          <a:p>
            <a:pPr indent="-330200" lvl="0" marL="457200" rtl="0" algn="l">
              <a:spcBef>
                <a:spcPts val="600"/>
              </a:spcBef>
              <a:spcAft>
                <a:spcPts val="0"/>
              </a:spcAft>
              <a:buSzPts val="1600"/>
              <a:buChar char="◦"/>
            </a:pPr>
            <a:r>
              <a:rPr lang="en" sz="1600"/>
              <a:t>To our knowledge, RPI does not currently have a website with similar functionality to serve its members on campus. Also based on the imperfect functionality of RPI's current lost and found office, we expect our project to be well received.</a:t>
            </a:r>
            <a:endParaRPr sz="1600"/>
          </a:p>
          <a:p>
            <a:pPr indent="0" lvl="0" marL="0" rtl="0" algn="l">
              <a:spcBef>
                <a:spcPts val="600"/>
              </a:spcBef>
              <a:spcAft>
                <a:spcPts val="0"/>
              </a:spcAft>
              <a:buNone/>
            </a:pPr>
            <a:r>
              <a:rPr lang="en"/>
              <a:t>Free of use</a:t>
            </a:r>
            <a:endParaRPr/>
          </a:p>
          <a:p>
            <a:pPr indent="-330200" lvl="0" marL="457200" rtl="0" algn="l">
              <a:spcBef>
                <a:spcPts val="600"/>
              </a:spcBef>
              <a:spcAft>
                <a:spcPts val="0"/>
              </a:spcAft>
              <a:buSzPts val="1600"/>
              <a:buChar char="◦"/>
            </a:pPr>
            <a:r>
              <a:rPr lang="en" sz="1600"/>
              <a:t>Lost Puck will be totally free for anyone in the RPI community.</a:t>
            </a:r>
            <a:endParaRPr sz="1600"/>
          </a:p>
          <a:p>
            <a:pPr indent="-330200" lvl="0" marL="457200" rtl="0" algn="l">
              <a:spcBef>
                <a:spcPts val="0"/>
              </a:spcBef>
              <a:spcAft>
                <a:spcPts val="0"/>
              </a:spcAft>
              <a:buSzPts val="1600"/>
              <a:buChar char="◦"/>
            </a:pPr>
            <a:r>
              <a:rPr lang="en" sz="1600"/>
              <a:t>Once we can get to </a:t>
            </a:r>
            <a:r>
              <a:rPr lang="en" sz="1600"/>
              <a:t>collaborate</a:t>
            </a:r>
            <a:r>
              <a:rPr lang="en" sz="1600"/>
              <a:t> with </a:t>
            </a:r>
            <a:r>
              <a:rPr lang="en" sz="1600"/>
              <a:t>school</a:t>
            </a:r>
            <a:r>
              <a:rPr lang="en" sz="1600"/>
              <a:t> tech department, we may make Lost Puck a part of RPI system.</a:t>
            </a:r>
            <a:endParaRPr sz="1600"/>
          </a:p>
        </p:txBody>
      </p:sp>
      <p:pic>
        <p:nvPicPr>
          <p:cNvPr id="243" name="Google Shape;243;p32"/>
          <p:cNvPicPr preferRelativeResize="0"/>
          <p:nvPr/>
        </p:nvPicPr>
        <p:blipFill>
          <a:blip r:embed="rId3">
            <a:alphaModFix/>
          </a:blip>
          <a:stretch>
            <a:fillRect/>
          </a:stretch>
        </p:blipFill>
        <p:spPr>
          <a:xfrm>
            <a:off x="7673225" y="3867825"/>
            <a:ext cx="1072975" cy="106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Meet The Team</a:t>
            </a:r>
            <a:endParaRPr/>
          </a:p>
        </p:txBody>
      </p:sp>
      <p:sp>
        <p:nvSpPr>
          <p:cNvPr id="105" name="Google Shape;105;p15"/>
          <p:cNvSpPr txBox="1"/>
          <p:nvPr>
            <p:ph idx="1" type="body"/>
          </p:nvPr>
        </p:nvSpPr>
        <p:spPr>
          <a:xfrm>
            <a:off x="311700" y="1152475"/>
            <a:ext cx="4954200" cy="3416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457200" lvl="0" marL="0" rtl="0" algn="l">
              <a:spcBef>
                <a:spcPts val="600"/>
              </a:spcBef>
              <a:spcAft>
                <a:spcPts val="0"/>
              </a:spcAft>
              <a:buNone/>
            </a:pPr>
            <a:r>
              <a:t/>
            </a:r>
            <a:endParaRPr/>
          </a:p>
          <a:p>
            <a:pPr indent="0" lvl="0" marL="0" rtl="0" algn="l">
              <a:lnSpc>
                <a:spcPct val="100000"/>
              </a:lnSpc>
              <a:spcBef>
                <a:spcPts val="600"/>
              </a:spcBef>
              <a:spcAft>
                <a:spcPts val="0"/>
              </a:spcAft>
              <a:buNone/>
            </a:pPr>
            <a:r>
              <a:rPr lang="en"/>
              <a:t>    </a:t>
            </a:r>
            <a:endParaRPr sz="1400">
              <a:solidFill>
                <a:schemeClr val="dk1"/>
              </a:solidFill>
            </a:endParaRPr>
          </a:p>
        </p:txBody>
      </p:sp>
      <p:pic>
        <p:nvPicPr>
          <p:cNvPr id="106" name="Google Shape;106;p15"/>
          <p:cNvPicPr preferRelativeResize="0"/>
          <p:nvPr/>
        </p:nvPicPr>
        <p:blipFill>
          <a:blip r:embed="rId3">
            <a:alphaModFix/>
          </a:blip>
          <a:stretch>
            <a:fillRect/>
          </a:stretch>
        </p:blipFill>
        <p:spPr>
          <a:xfrm>
            <a:off x="652475" y="1377075"/>
            <a:ext cx="1480450" cy="1956550"/>
          </a:xfrm>
          <a:prstGeom prst="rect">
            <a:avLst/>
          </a:prstGeom>
          <a:noFill/>
          <a:ln>
            <a:noFill/>
          </a:ln>
        </p:spPr>
      </p:pic>
      <p:sp>
        <p:nvSpPr>
          <p:cNvPr id="107" name="Google Shape;107;p15"/>
          <p:cNvSpPr txBox="1"/>
          <p:nvPr/>
        </p:nvSpPr>
        <p:spPr>
          <a:xfrm>
            <a:off x="3082025" y="1296050"/>
            <a:ext cx="18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8" name="Google Shape;108;p15"/>
          <p:cNvPicPr preferRelativeResize="0"/>
          <p:nvPr/>
        </p:nvPicPr>
        <p:blipFill>
          <a:blip r:embed="rId4">
            <a:alphaModFix/>
          </a:blip>
          <a:stretch>
            <a:fillRect/>
          </a:stretch>
        </p:blipFill>
        <p:spPr>
          <a:xfrm>
            <a:off x="2994313" y="1377075"/>
            <a:ext cx="1338845" cy="1956550"/>
          </a:xfrm>
          <a:prstGeom prst="rect">
            <a:avLst/>
          </a:prstGeom>
          <a:noFill/>
          <a:ln>
            <a:noFill/>
          </a:ln>
        </p:spPr>
      </p:pic>
      <p:sp>
        <p:nvSpPr>
          <p:cNvPr id="109" name="Google Shape;109;p15"/>
          <p:cNvSpPr txBox="1"/>
          <p:nvPr/>
        </p:nvSpPr>
        <p:spPr>
          <a:xfrm>
            <a:off x="2867700" y="3530925"/>
            <a:ext cx="17043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Lubna Ismail</a:t>
            </a:r>
            <a:endParaRPr/>
          </a:p>
          <a:p>
            <a:pPr indent="0" lvl="0" marL="0" rtl="0" algn="ctr">
              <a:lnSpc>
                <a:spcPct val="115000"/>
              </a:lnSpc>
              <a:spcBef>
                <a:spcPts val="0"/>
              </a:spcBef>
              <a:spcAft>
                <a:spcPts val="0"/>
              </a:spcAft>
              <a:buNone/>
            </a:pPr>
            <a:r>
              <a:rPr lang="en"/>
              <a:t>ITWS 24</a:t>
            </a:r>
            <a:endParaRPr/>
          </a:p>
        </p:txBody>
      </p:sp>
      <p:sp>
        <p:nvSpPr>
          <p:cNvPr id="110" name="Google Shape;110;p15"/>
          <p:cNvSpPr txBox="1"/>
          <p:nvPr/>
        </p:nvSpPr>
        <p:spPr>
          <a:xfrm>
            <a:off x="673150" y="3530925"/>
            <a:ext cx="14391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Chloe Jepson</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rPr>
              <a:t>ITWS 24</a:t>
            </a:r>
            <a:endParaRPr>
              <a:solidFill>
                <a:schemeClr val="dk1"/>
              </a:solidFill>
            </a:endParaRPr>
          </a:p>
          <a:p>
            <a:pPr indent="0" lvl="0" marL="0" rtl="0" algn="l">
              <a:spcBef>
                <a:spcPts val="0"/>
              </a:spcBef>
              <a:spcAft>
                <a:spcPts val="0"/>
              </a:spcAft>
              <a:buNone/>
            </a:pPr>
            <a:r>
              <a:t/>
            </a:r>
            <a:endParaRPr/>
          </a:p>
        </p:txBody>
      </p:sp>
      <p:pic>
        <p:nvPicPr>
          <p:cNvPr id="111" name="Google Shape;111;p15"/>
          <p:cNvPicPr preferRelativeResize="0"/>
          <p:nvPr/>
        </p:nvPicPr>
        <p:blipFill>
          <a:blip r:embed="rId5">
            <a:alphaModFix/>
          </a:blip>
          <a:stretch>
            <a:fillRect/>
          </a:stretch>
        </p:blipFill>
        <p:spPr>
          <a:xfrm>
            <a:off x="7988475" y="4066925"/>
            <a:ext cx="899341" cy="895800"/>
          </a:xfrm>
          <a:prstGeom prst="rect">
            <a:avLst/>
          </a:prstGeom>
          <a:noFill/>
          <a:ln>
            <a:noFill/>
          </a:ln>
        </p:spPr>
      </p:pic>
      <p:pic>
        <p:nvPicPr>
          <p:cNvPr id="112" name="Google Shape;112;p15"/>
          <p:cNvPicPr preferRelativeResize="0"/>
          <p:nvPr/>
        </p:nvPicPr>
        <p:blipFill>
          <a:blip r:embed="rId6">
            <a:alphaModFix/>
          </a:blip>
          <a:stretch>
            <a:fillRect/>
          </a:stretch>
        </p:blipFill>
        <p:spPr>
          <a:xfrm>
            <a:off x="5194550" y="1402375"/>
            <a:ext cx="1338850" cy="1968854"/>
          </a:xfrm>
          <a:prstGeom prst="rect">
            <a:avLst/>
          </a:prstGeom>
          <a:noFill/>
          <a:ln>
            <a:noFill/>
          </a:ln>
        </p:spPr>
      </p:pic>
      <p:sp>
        <p:nvSpPr>
          <p:cNvPr id="113" name="Google Shape;113;p15"/>
          <p:cNvSpPr txBox="1"/>
          <p:nvPr/>
        </p:nvSpPr>
        <p:spPr>
          <a:xfrm>
            <a:off x="5144425" y="3593600"/>
            <a:ext cx="1439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Rex Yu</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rPr>
              <a:t>BSAN 23</a:t>
            </a:r>
            <a:endParaRPr>
              <a:solidFill>
                <a:schemeClr val="dk1"/>
              </a:solidFill>
            </a:endParaRPr>
          </a:p>
        </p:txBody>
      </p:sp>
      <p:pic>
        <p:nvPicPr>
          <p:cNvPr id="114" name="Google Shape;114;p15"/>
          <p:cNvPicPr preferRelativeResize="0"/>
          <p:nvPr/>
        </p:nvPicPr>
        <p:blipFill>
          <a:blip r:embed="rId7">
            <a:alphaModFix/>
          </a:blip>
          <a:stretch>
            <a:fillRect/>
          </a:stretch>
        </p:blipFill>
        <p:spPr>
          <a:xfrm>
            <a:off x="7104975" y="1464500"/>
            <a:ext cx="1439100" cy="1956550"/>
          </a:xfrm>
          <a:prstGeom prst="rect">
            <a:avLst/>
          </a:prstGeom>
          <a:noFill/>
          <a:ln>
            <a:noFill/>
          </a:ln>
        </p:spPr>
      </p:pic>
      <p:sp>
        <p:nvSpPr>
          <p:cNvPr id="115" name="Google Shape;115;p15"/>
          <p:cNvSpPr txBox="1"/>
          <p:nvPr/>
        </p:nvSpPr>
        <p:spPr>
          <a:xfrm>
            <a:off x="7317250" y="3654825"/>
            <a:ext cx="11226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Paul Jang</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rPr>
              <a:t>ITWS 23</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737850" y="269450"/>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Improvements</a:t>
            </a:r>
            <a:endParaRPr/>
          </a:p>
        </p:txBody>
      </p:sp>
      <p:sp>
        <p:nvSpPr>
          <p:cNvPr id="249" name="Google Shape;249;p33"/>
          <p:cNvSpPr txBox="1"/>
          <p:nvPr>
            <p:ph idx="1" type="body"/>
          </p:nvPr>
        </p:nvSpPr>
        <p:spPr>
          <a:xfrm>
            <a:off x="737850" y="1238050"/>
            <a:ext cx="6034500" cy="3043200"/>
          </a:xfrm>
          <a:prstGeom prst="rect">
            <a:avLst/>
          </a:prstGeom>
        </p:spPr>
        <p:txBody>
          <a:bodyPr anchorCtr="0" anchor="t" bIns="0" lIns="0" spcFirstLastPara="1" rIns="0" wrap="square" tIns="0">
            <a:noAutofit/>
          </a:bodyPr>
          <a:lstStyle/>
          <a:p>
            <a:pPr indent="-349250" lvl="0" marL="457200" rtl="0" algn="l">
              <a:spcBef>
                <a:spcPts val="600"/>
              </a:spcBef>
              <a:spcAft>
                <a:spcPts val="0"/>
              </a:spcAft>
              <a:buSzPts val="1900"/>
              <a:buChar char="◦"/>
            </a:pPr>
            <a:r>
              <a:rPr lang="en" sz="1900"/>
              <a:t>There are some </a:t>
            </a:r>
            <a:r>
              <a:rPr lang="en" sz="1900"/>
              <a:t>aspects</a:t>
            </a:r>
            <a:r>
              <a:rPr lang="en" sz="1900"/>
              <a:t> that we </a:t>
            </a:r>
            <a:r>
              <a:rPr lang="en" sz="1900"/>
              <a:t>originally</a:t>
            </a:r>
            <a:r>
              <a:rPr lang="en" sz="1900"/>
              <a:t> planned on </a:t>
            </a:r>
            <a:r>
              <a:rPr lang="en" sz="1900"/>
              <a:t>including</a:t>
            </a:r>
            <a:r>
              <a:rPr lang="en" sz="1900"/>
              <a:t> but </a:t>
            </a:r>
            <a:r>
              <a:rPr lang="en" sz="1900"/>
              <a:t>unfortunately</a:t>
            </a:r>
            <a:r>
              <a:rPr lang="en" sz="1900"/>
              <a:t> had to cut out. These </a:t>
            </a:r>
            <a:r>
              <a:rPr lang="en" sz="1900"/>
              <a:t>included: </a:t>
            </a:r>
            <a:endParaRPr sz="1900"/>
          </a:p>
          <a:p>
            <a:pPr indent="-349250" lvl="1" marL="914400" rtl="0" algn="l">
              <a:spcBef>
                <a:spcPts val="0"/>
              </a:spcBef>
              <a:spcAft>
                <a:spcPts val="0"/>
              </a:spcAft>
              <a:buSzPts val="1900"/>
              <a:buChar char="◦"/>
            </a:pPr>
            <a:r>
              <a:rPr lang="en" sz="1900"/>
              <a:t>H</a:t>
            </a:r>
            <a:r>
              <a:rPr lang="en" sz="1900"/>
              <a:t>aving objects on the posts page delete from the table when a user claims them. </a:t>
            </a:r>
            <a:endParaRPr sz="1900"/>
          </a:p>
          <a:p>
            <a:pPr indent="-349250" lvl="1" marL="914400" rtl="0" algn="l">
              <a:spcBef>
                <a:spcPts val="0"/>
              </a:spcBef>
              <a:spcAft>
                <a:spcPts val="0"/>
              </a:spcAft>
              <a:buSzPts val="1900"/>
              <a:buChar char="◦"/>
            </a:pPr>
            <a:r>
              <a:rPr lang="en" sz="1900"/>
              <a:t>Having a feature that allows users to email the person who found their lost item</a:t>
            </a:r>
            <a:endParaRPr sz="1900"/>
          </a:p>
          <a:p>
            <a:pPr indent="-349250" lvl="1" marL="914400" rtl="0" algn="l">
              <a:spcBef>
                <a:spcPts val="0"/>
              </a:spcBef>
              <a:spcAft>
                <a:spcPts val="0"/>
              </a:spcAft>
              <a:buSzPts val="1900"/>
              <a:buChar char="◦"/>
            </a:pPr>
            <a:r>
              <a:rPr lang="en" sz="1900"/>
              <a:t>We had an issue with getting the </a:t>
            </a:r>
            <a:r>
              <a:rPr lang="en" sz="1900"/>
              <a:t>images</a:t>
            </a:r>
            <a:r>
              <a:rPr lang="en" sz="1900"/>
              <a:t> on the posts page to load, but it should be a quick fix with how we are directing our files</a:t>
            </a:r>
            <a:endParaRPr sz="1900"/>
          </a:p>
          <a:p>
            <a:pPr indent="-349250" lvl="0" marL="457200" rtl="0" algn="l">
              <a:spcBef>
                <a:spcPts val="0"/>
              </a:spcBef>
              <a:spcAft>
                <a:spcPts val="0"/>
              </a:spcAft>
              <a:buSzPts val="1900"/>
              <a:buChar char="◦"/>
            </a:pPr>
            <a:r>
              <a:rPr lang="en" sz="1900"/>
              <a:t>We had also thought of a page that held all pending </a:t>
            </a:r>
            <a:r>
              <a:rPr lang="en" sz="1900"/>
              <a:t>items</a:t>
            </a:r>
            <a:r>
              <a:rPr lang="en" sz="1900"/>
              <a:t>. This would be apage that held items that are in the process of being claimed. </a:t>
            </a:r>
            <a:endParaRPr sz="1900"/>
          </a:p>
        </p:txBody>
      </p:sp>
      <p:pic>
        <p:nvPicPr>
          <p:cNvPr id="250" name="Google Shape;250;p33"/>
          <p:cNvPicPr preferRelativeResize="0"/>
          <p:nvPr/>
        </p:nvPicPr>
        <p:blipFill>
          <a:blip r:embed="rId3">
            <a:alphaModFix/>
          </a:blip>
          <a:stretch>
            <a:fillRect/>
          </a:stretch>
        </p:blipFill>
        <p:spPr>
          <a:xfrm>
            <a:off x="7673225" y="3867825"/>
            <a:ext cx="1072975" cy="106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SWOT Analysis</a:t>
            </a:r>
            <a:endParaRPr/>
          </a:p>
        </p:txBody>
      </p:sp>
      <p:sp>
        <p:nvSpPr>
          <p:cNvPr id="256" name="Google Shape;256;p34"/>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a:t>Strength</a:t>
            </a:r>
            <a:endParaRPr sz="1600"/>
          </a:p>
          <a:p>
            <a:pPr indent="-330200" lvl="0" marL="457200" rtl="0" algn="l">
              <a:spcBef>
                <a:spcPts val="600"/>
              </a:spcBef>
              <a:spcAft>
                <a:spcPts val="0"/>
              </a:spcAft>
              <a:buSzPts val="1600"/>
              <a:buChar char="◦"/>
            </a:pPr>
            <a:r>
              <a:rPr lang="en" sz="1600"/>
              <a:t>Focus on daily needs of the community.</a:t>
            </a:r>
            <a:endParaRPr sz="1600"/>
          </a:p>
          <a:p>
            <a:pPr indent="-330200" lvl="0" marL="457200" rtl="0" algn="l">
              <a:spcBef>
                <a:spcPts val="0"/>
              </a:spcBef>
              <a:spcAft>
                <a:spcPts val="0"/>
              </a:spcAft>
              <a:buSzPts val="1600"/>
              <a:buChar char="◦"/>
            </a:pPr>
            <a:r>
              <a:rPr lang="en" sz="1600"/>
              <a:t>Easy to use and access.</a:t>
            </a:r>
            <a:endParaRPr sz="1600"/>
          </a:p>
          <a:p>
            <a:pPr indent="-330200" lvl="0" marL="457200" rtl="0" algn="l">
              <a:spcBef>
                <a:spcPts val="0"/>
              </a:spcBef>
              <a:spcAft>
                <a:spcPts val="0"/>
              </a:spcAft>
              <a:buSzPts val="1600"/>
              <a:buChar char="◦"/>
            </a:pPr>
            <a:r>
              <a:rPr lang="en" sz="1600"/>
              <a:t>No competition.</a:t>
            </a:r>
            <a:endParaRPr sz="1600"/>
          </a:p>
          <a:p>
            <a:pPr indent="0" lvl="0" marL="0" rtl="0" algn="l">
              <a:spcBef>
                <a:spcPts val="600"/>
              </a:spcBef>
              <a:spcAft>
                <a:spcPts val="0"/>
              </a:spcAft>
              <a:buNone/>
            </a:pPr>
            <a:r>
              <a:rPr lang="en" sz="1600"/>
              <a:t>Weaknesses</a:t>
            </a:r>
            <a:endParaRPr sz="1600"/>
          </a:p>
          <a:p>
            <a:pPr indent="-330200" lvl="0" marL="457200" rtl="0" algn="l">
              <a:spcBef>
                <a:spcPts val="600"/>
              </a:spcBef>
              <a:spcAft>
                <a:spcPts val="0"/>
              </a:spcAft>
              <a:buSzPts val="1600"/>
              <a:buChar char="◦"/>
            </a:pPr>
            <a:r>
              <a:rPr lang="en" sz="1600"/>
              <a:t>May need more developers to help.</a:t>
            </a:r>
            <a:r>
              <a:rPr lang="en" sz="1600"/>
              <a:t> </a:t>
            </a:r>
            <a:endParaRPr sz="1600"/>
          </a:p>
          <a:p>
            <a:pPr indent="0" lvl="0" marL="0" rtl="0" algn="l">
              <a:spcBef>
                <a:spcPts val="600"/>
              </a:spcBef>
              <a:spcAft>
                <a:spcPts val="0"/>
              </a:spcAft>
              <a:buNone/>
            </a:pPr>
            <a:r>
              <a:rPr lang="en" sz="1600"/>
              <a:t>Opportunities</a:t>
            </a:r>
            <a:endParaRPr sz="1600"/>
          </a:p>
          <a:p>
            <a:pPr indent="-330200" lvl="0" marL="457200" rtl="0" algn="l">
              <a:spcBef>
                <a:spcPts val="600"/>
              </a:spcBef>
              <a:spcAft>
                <a:spcPts val="0"/>
              </a:spcAft>
              <a:buSzPts val="1600"/>
              <a:buChar char="◦"/>
            </a:pPr>
            <a:r>
              <a:rPr lang="en" sz="1600"/>
              <a:t>Make it based on RPI accounts</a:t>
            </a:r>
            <a:endParaRPr sz="1600"/>
          </a:p>
          <a:p>
            <a:pPr indent="0" lvl="0" marL="0" rtl="0" algn="l">
              <a:spcBef>
                <a:spcPts val="600"/>
              </a:spcBef>
              <a:spcAft>
                <a:spcPts val="0"/>
              </a:spcAft>
              <a:buNone/>
            </a:pPr>
            <a:r>
              <a:rPr lang="en" sz="1600"/>
              <a:t>Threats</a:t>
            </a:r>
            <a:endParaRPr sz="1600"/>
          </a:p>
          <a:p>
            <a:pPr indent="-330200" lvl="0" marL="457200" rtl="0" algn="l">
              <a:spcBef>
                <a:spcPts val="600"/>
              </a:spcBef>
              <a:spcAft>
                <a:spcPts val="0"/>
              </a:spcAft>
              <a:buSzPts val="1600"/>
              <a:buChar char="◦"/>
            </a:pPr>
            <a:r>
              <a:rPr lang="en" sz="1600"/>
              <a:t>Operations and </a:t>
            </a:r>
            <a:r>
              <a:rPr lang="en" sz="1600"/>
              <a:t>maintenance</a:t>
            </a:r>
            <a:r>
              <a:rPr lang="en" sz="1600"/>
              <a:t>.</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a:t>
            </a:r>
            <a:r>
              <a:rPr lang="en"/>
              <a:t> </a:t>
            </a:r>
            <a:r>
              <a:rPr lang="en"/>
              <a:t>Developments</a:t>
            </a:r>
            <a:r>
              <a:rPr lang="en"/>
              <a:t> </a:t>
            </a:r>
            <a:endParaRPr/>
          </a:p>
        </p:txBody>
      </p:sp>
      <p:sp>
        <p:nvSpPr>
          <p:cNvPr id="262" name="Google Shape;262;p35"/>
          <p:cNvSpPr txBox="1"/>
          <p:nvPr>
            <p:ph idx="1" type="body"/>
          </p:nvPr>
        </p:nvSpPr>
        <p:spPr>
          <a:xfrm>
            <a:off x="737850" y="1261825"/>
            <a:ext cx="6034500" cy="3043200"/>
          </a:xfrm>
          <a:prstGeom prst="rect">
            <a:avLst/>
          </a:prstGeom>
        </p:spPr>
        <p:txBody>
          <a:bodyPr anchorCtr="0" anchor="t" bIns="0" lIns="0" spcFirstLastPara="1" rIns="0" wrap="square" tIns="0">
            <a:noAutofit/>
          </a:bodyPr>
          <a:lstStyle/>
          <a:p>
            <a:pPr indent="-323850" lvl="0" marL="457200" rtl="0" algn="l">
              <a:spcBef>
                <a:spcPts val="1200"/>
              </a:spcBef>
              <a:spcAft>
                <a:spcPts val="0"/>
              </a:spcAft>
              <a:buClr>
                <a:schemeClr val="dk1"/>
              </a:buClr>
              <a:buSzPts val="1500"/>
              <a:buChar char="◦"/>
            </a:pPr>
            <a:r>
              <a:rPr lang="en" sz="1500">
                <a:solidFill>
                  <a:schemeClr val="dk1"/>
                </a:solidFill>
              </a:rPr>
              <a:t>Search bar for items</a:t>
            </a:r>
            <a:endParaRPr sz="1500">
              <a:solidFill>
                <a:schemeClr val="dk1"/>
              </a:solidFill>
            </a:endParaRPr>
          </a:p>
          <a:p>
            <a:pPr indent="-304800" lvl="1" marL="914400" rtl="0" algn="l">
              <a:spcBef>
                <a:spcPts val="1600"/>
              </a:spcBef>
              <a:spcAft>
                <a:spcPts val="0"/>
              </a:spcAft>
              <a:buClr>
                <a:schemeClr val="dk1"/>
              </a:buClr>
              <a:buSzPts val="1200"/>
              <a:buChar char="●"/>
            </a:pPr>
            <a:r>
              <a:rPr lang="en" sz="1200">
                <a:solidFill>
                  <a:schemeClr val="dk1"/>
                </a:solidFill>
              </a:rPr>
              <a:t>Once the total amount uploaded to the Lost Puck is increased, users could need a filter to search for certain type of item information.</a:t>
            </a:r>
            <a:endParaRPr sz="1200">
              <a:solidFill>
                <a:schemeClr val="dk1"/>
              </a:solidFill>
            </a:endParaRPr>
          </a:p>
          <a:p>
            <a:pPr indent="-323850" lvl="0" marL="457200" rtl="0" algn="l">
              <a:spcBef>
                <a:spcPts val="2000"/>
              </a:spcBef>
              <a:spcAft>
                <a:spcPts val="0"/>
              </a:spcAft>
              <a:buClr>
                <a:schemeClr val="dk1"/>
              </a:buClr>
              <a:buSzPts val="1500"/>
              <a:buChar char="◦"/>
            </a:pPr>
            <a:r>
              <a:rPr lang="en" sz="1500">
                <a:solidFill>
                  <a:schemeClr val="dk1"/>
                </a:solidFill>
              </a:rPr>
              <a:t>Pop-up map for locations</a:t>
            </a:r>
            <a:endParaRPr sz="1500">
              <a:solidFill>
                <a:schemeClr val="dk1"/>
              </a:solidFill>
            </a:endParaRPr>
          </a:p>
          <a:p>
            <a:pPr indent="-304800" lvl="1" marL="914400" rtl="0" algn="l">
              <a:spcBef>
                <a:spcPts val="1600"/>
              </a:spcBef>
              <a:spcAft>
                <a:spcPts val="0"/>
              </a:spcAft>
              <a:buClr>
                <a:schemeClr val="dk1"/>
              </a:buClr>
              <a:buSzPts val="1200"/>
              <a:buChar char="●"/>
            </a:pPr>
            <a:r>
              <a:rPr lang="en" sz="1200">
                <a:solidFill>
                  <a:schemeClr val="dk1"/>
                </a:solidFill>
              </a:rPr>
              <a:t>The first thing that comes to mind for people who have lost something is where they went today. If there were a way for users who upload information about found items to provide the address where the item was located when it was found, the owner would be able to check near the building they went to on the map to see if anyone had registered the item as found.</a:t>
            </a:r>
            <a:endParaRPr sz="12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Another </a:t>
            </a:r>
            <a:r>
              <a:rPr lang="en" sz="1400">
                <a:solidFill>
                  <a:schemeClr val="dk1"/>
                </a:solidFill>
              </a:rPr>
              <a:t>feature</a:t>
            </a:r>
            <a:r>
              <a:rPr lang="en" sz="1400">
                <a:solidFill>
                  <a:schemeClr val="dk1"/>
                </a:solidFill>
              </a:rPr>
              <a:t> we wanted to implement was a reward system that would </a:t>
            </a:r>
            <a:r>
              <a:rPr lang="en" sz="1400">
                <a:solidFill>
                  <a:schemeClr val="dk1"/>
                </a:solidFill>
              </a:rPr>
              <a:t>encourage</a:t>
            </a:r>
            <a:r>
              <a:rPr lang="en" sz="1400">
                <a:solidFill>
                  <a:schemeClr val="dk1"/>
                </a:solidFill>
              </a:rPr>
              <a:t> users to help others find </a:t>
            </a:r>
            <a:r>
              <a:rPr lang="en" sz="1400">
                <a:solidFill>
                  <a:schemeClr val="dk1"/>
                </a:solidFill>
              </a:rPr>
              <a:t>their</a:t>
            </a:r>
            <a:r>
              <a:rPr lang="en" sz="1400">
                <a:solidFill>
                  <a:schemeClr val="dk1"/>
                </a:solidFill>
              </a:rPr>
              <a:t> items, </a:t>
            </a:r>
            <a:r>
              <a:rPr lang="en" sz="1400">
                <a:solidFill>
                  <a:schemeClr val="dk1"/>
                </a:solidFill>
              </a:rPr>
              <a:t>however at the moment we don’t know how to best approach it. But we hope to add this feature to the site in the future. </a:t>
            </a:r>
            <a:endParaRPr sz="1400">
              <a:solidFill>
                <a:schemeClr val="dk1"/>
              </a:solidFill>
            </a:endParaRPr>
          </a:p>
          <a:p>
            <a:pPr indent="-317500" lvl="0" marL="457200" rtl="0" algn="l">
              <a:spcBef>
                <a:spcPts val="1200"/>
              </a:spcBef>
              <a:spcAft>
                <a:spcPts val="0"/>
              </a:spcAft>
              <a:buSzPts val="1400"/>
              <a:buChar char="●"/>
            </a:pPr>
            <a:r>
              <a:rPr lang="en" sz="1400"/>
              <a:t>Contents page, this is something we hope to implement in the future</a:t>
            </a:r>
            <a:endParaRPr sz="1400"/>
          </a:p>
          <a:p>
            <a:pPr indent="0" lvl="0" marL="0" rtl="0" algn="l">
              <a:spcBef>
                <a:spcPts val="600"/>
              </a:spcBef>
              <a:spcAft>
                <a:spcPts val="0"/>
              </a:spcAft>
              <a:buNone/>
            </a:pPr>
            <a:r>
              <a:t/>
            </a:r>
            <a:endParaRPr/>
          </a:p>
        </p:txBody>
      </p:sp>
      <p:pic>
        <p:nvPicPr>
          <p:cNvPr id="263" name="Google Shape;263;p35"/>
          <p:cNvPicPr preferRelativeResize="0"/>
          <p:nvPr/>
        </p:nvPicPr>
        <p:blipFill>
          <a:blip r:embed="rId3">
            <a:alphaModFix/>
          </a:blip>
          <a:stretch>
            <a:fillRect/>
          </a:stretch>
        </p:blipFill>
        <p:spPr>
          <a:xfrm>
            <a:off x="7673225" y="3867825"/>
            <a:ext cx="1072975" cy="106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332325" y="1096874"/>
            <a:ext cx="4339200" cy="11082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solidFill>
                  <a:schemeClr val="dk2"/>
                </a:solidFill>
              </a:rPr>
              <a:t>Thank you!</a:t>
            </a:r>
            <a:endParaRPr>
              <a:solidFill>
                <a:schemeClr val="dk2"/>
              </a:solidFill>
            </a:endParaRPr>
          </a:p>
          <a:p>
            <a:pPr indent="0" lvl="0" marL="0" rtl="0" algn="l">
              <a:spcBef>
                <a:spcPts val="0"/>
              </a:spcBef>
              <a:spcAft>
                <a:spcPts val="0"/>
              </a:spcAft>
              <a:buNone/>
            </a:pPr>
            <a:r>
              <a:rPr lang="en">
                <a:solidFill>
                  <a:schemeClr val="dk2"/>
                </a:solidFill>
              </a:rPr>
              <a:t>Any questions?</a:t>
            </a:r>
            <a:endParaRPr>
              <a:solidFill>
                <a:schemeClr val="dk2"/>
              </a:solidFill>
            </a:endParaRPr>
          </a:p>
        </p:txBody>
      </p:sp>
      <p:pic>
        <p:nvPicPr>
          <p:cNvPr id="269" name="Google Shape;269;p36"/>
          <p:cNvPicPr preferRelativeResize="0"/>
          <p:nvPr/>
        </p:nvPicPr>
        <p:blipFill>
          <a:blip r:embed="rId3">
            <a:alphaModFix/>
          </a:blip>
          <a:stretch>
            <a:fillRect/>
          </a:stretch>
        </p:blipFill>
        <p:spPr>
          <a:xfrm>
            <a:off x="7673225" y="3867825"/>
            <a:ext cx="1072975" cy="106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737850" y="203300"/>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Agenda </a:t>
            </a:r>
            <a:endParaRPr/>
          </a:p>
        </p:txBody>
      </p:sp>
      <p:sp>
        <p:nvSpPr>
          <p:cNvPr id="121" name="Google Shape;121;p16"/>
          <p:cNvSpPr txBox="1"/>
          <p:nvPr>
            <p:ph idx="1" type="body"/>
          </p:nvPr>
        </p:nvSpPr>
        <p:spPr>
          <a:xfrm>
            <a:off x="737850" y="1050150"/>
            <a:ext cx="6034500" cy="30432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Problem</a:t>
            </a:r>
            <a:r>
              <a:rPr lang="en"/>
              <a:t> </a:t>
            </a:r>
            <a:r>
              <a:rPr lang="en"/>
              <a:t>statement</a:t>
            </a:r>
            <a:endParaRPr/>
          </a:p>
          <a:p>
            <a:pPr indent="-381000" lvl="0" marL="457200" rtl="0" algn="l">
              <a:spcBef>
                <a:spcPts val="600"/>
              </a:spcBef>
              <a:spcAft>
                <a:spcPts val="0"/>
              </a:spcAft>
              <a:buSzPts val="2400"/>
              <a:buChar char="◦"/>
            </a:pPr>
            <a:r>
              <a:rPr lang="en"/>
              <a:t>Solution</a:t>
            </a:r>
            <a:endParaRPr/>
          </a:p>
          <a:p>
            <a:pPr indent="-381000" lvl="0" marL="457200" rtl="0" algn="l">
              <a:spcBef>
                <a:spcPts val="600"/>
              </a:spcBef>
              <a:spcAft>
                <a:spcPts val="0"/>
              </a:spcAft>
              <a:buSzPts val="2400"/>
              <a:buChar char="◦"/>
            </a:pPr>
            <a:r>
              <a:rPr lang="en"/>
              <a:t>Structure </a:t>
            </a:r>
            <a:endParaRPr/>
          </a:p>
          <a:p>
            <a:pPr indent="-381000" lvl="0" marL="457200" rtl="0" algn="l">
              <a:spcBef>
                <a:spcPts val="600"/>
              </a:spcBef>
              <a:spcAft>
                <a:spcPts val="0"/>
              </a:spcAft>
              <a:buSzPts val="2400"/>
              <a:buChar char="◦"/>
            </a:pPr>
            <a:r>
              <a:rPr lang="en"/>
              <a:t>Stakeholders</a:t>
            </a:r>
            <a:endParaRPr/>
          </a:p>
          <a:p>
            <a:pPr indent="-381000" lvl="0" marL="457200" rtl="0" algn="l">
              <a:spcBef>
                <a:spcPts val="600"/>
              </a:spcBef>
              <a:spcAft>
                <a:spcPts val="0"/>
              </a:spcAft>
              <a:buSzPts val="2400"/>
              <a:buChar char="◦"/>
            </a:pPr>
            <a:r>
              <a:rPr lang="en"/>
              <a:t>Tech </a:t>
            </a:r>
            <a:r>
              <a:rPr lang="en"/>
              <a:t>involved</a:t>
            </a:r>
            <a:endParaRPr/>
          </a:p>
          <a:p>
            <a:pPr indent="-381000" lvl="0" marL="457200" rtl="0" algn="l">
              <a:spcBef>
                <a:spcPts val="600"/>
              </a:spcBef>
              <a:spcAft>
                <a:spcPts val="0"/>
              </a:spcAft>
              <a:buSzPts val="2400"/>
              <a:buChar char="◦"/>
            </a:pPr>
            <a:r>
              <a:rPr lang="en"/>
              <a:t>Non-</a:t>
            </a:r>
            <a:r>
              <a:rPr lang="en"/>
              <a:t>functional</a:t>
            </a:r>
            <a:r>
              <a:rPr lang="en"/>
              <a:t> requirement</a:t>
            </a:r>
            <a:endParaRPr/>
          </a:p>
          <a:p>
            <a:pPr indent="-381000" lvl="0" marL="457200" rtl="0" algn="l">
              <a:spcBef>
                <a:spcPts val="600"/>
              </a:spcBef>
              <a:spcAft>
                <a:spcPts val="0"/>
              </a:spcAft>
              <a:buSzPts val="2400"/>
              <a:buChar char="◦"/>
            </a:pPr>
            <a:r>
              <a:rPr lang="en"/>
              <a:t>Functional requirements</a:t>
            </a:r>
            <a:endParaRPr/>
          </a:p>
          <a:p>
            <a:pPr indent="-381000" lvl="0" marL="457200" rtl="0" algn="l">
              <a:spcBef>
                <a:spcPts val="600"/>
              </a:spcBef>
              <a:spcAft>
                <a:spcPts val="0"/>
              </a:spcAft>
              <a:buSzPts val="2400"/>
              <a:buChar char="◦"/>
            </a:pPr>
            <a:r>
              <a:rPr lang="en"/>
              <a:t>Demo </a:t>
            </a:r>
            <a:endParaRPr/>
          </a:p>
          <a:p>
            <a:pPr indent="-381000" lvl="0" marL="457200" rtl="0" algn="l">
              <a:spcBef>
                <a:spcPts val="600"/>
              </a:spcBef>
              <a:spcAft>
                <a:spcPts val="0"/>
              </a:spcAft>
              <a:buSzPts val="2400"/>
              <a:buChar char="◦"/>
            </a:pPr>
            <a:r>
              <a:rPr lang="en"/>
              <a:t>Improvements</a:t>
            </a:r>
            <a:r>
              <a:rPr lang="en"/>
              <a:t>/ </a:t>
            </a:r>
            <a:r>
              <a:rPr lang="en"/>
              <a:t>future</a:t>
            </a:r>
            <a:r>
              <a:rPr lang="en"/>
              <a:t> </a:t>
            </a:r>
            <a:r>
              <a:rPr lang="en"/>
              <a:t>developments</a:t>
            </a:r>
            <a:endParaRPr/>
          </a:p>
        </p:txBody>
      </p:sp>
      <p:pic>
        <p:nvPicPr>
          <p:cNvPr id="122" name="Google Shape;122;p16"/>
          <p:cNvPicPr preferRelativeResize="0"/>
          <p:nvPr/>
        </p:nvPicPr>
        <p:blipFill>
          <a:blip r:embed="rId3">
            <a:alphaModFix/>
          </a:blip>
          <a:stretch>
            <a:fillRect/>
          </a:stretch>
        </p:blipFill>
        <p:spPr>
          <a:xfrm>
            <a:off x="7705025" y="3744699"/>
            <a:ext cx="1030750" cy="102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Problem</a:t>
            </a:r>
            <a:r>
              <a:rPr lang="en"/>
              <a:t> Statement</a:t>
            </a:r>
            <a:endParaRPr/>
          </a:p>
        </p:txBody>
      </p:sp>
      <p:sp>
        <p:nvSpPr>
          <p:cNvPr id="128" name="Google Shape;128;p17"/>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314325" lvl="0" marL="457200" rtl="0" algn="l">
              <a:spcBef>
                <a:spcPts val="1200"/>
              </a:spcBef>
              <a:spcAft>
                <a:spcPts val="0"/>
              </a:spcAft>
              <a:buClr>
                <a:schemeClr val="dk1"/>
              </a:buClr>
              <a:buSzPts val="1350"/>
              <a:buChar char="◦"/>
            </a:pPr>
            <a:r>
              <a:rPr lang="en" sz="1350">
                <a:solidFill>
                  <a:schemeClr val="dk1"/>
                </a:solidFill>
              </a:rPr>
              <a:t>College life </a:t>
            </a:r>
            <a:r>
              <a:rPr lang="en" sz="1350">
                <a:solidFill>
                  <a:schemeClr val="dk1"/>
                </a:solidFill>
              </a:rPr>
              <a:t>easily</a:t>
            </a:r>
            <a:r>
              <a:rPr lang="en" sz="1350">
                <a:solidFill>
                  <a:schemeClr val="dk1"/>
                </a:solidFill>
              </a:rPr>
              <a:t> </a:t>
            </a:r>
            <a:r>
              <a:rPr lang="en" sz="1350">
                <a:solidFill>
                  <a:schemeClr val="dk1"/>
                </a:solidFill>
              </a:rPr>
              <a:t>becomes</a:t>
            </a:r>
            <a:r>
              <a:rPr lang="en" sz="1350">
                <a:solidFill>
                  <a:schemeClr val="dk1"/>
                </a:solidFill>
              </a:rPr>
              <a:t> busy</a:t>
            </a:r>
            <a:endParaRPr sz="1350">
              <a:solidFill>
                <a:schemeClr val="dk1"/>
              </a:solidFill>
            </a:endParaRPr>
          </a:p>
          <a:p>
            <a:pPr indent="-314325" lvl="0" marL="457200" rtl="0" algn="l">
              <a:spcBef>
                <a:spcPts val="2000"/>
              </a:spcBef>
              <a:spcAft>
                <a:spcPts val="0"/>
              </a:spcAft>
              <a:buClr>
                <a:schemeClr val="dk1"/>
              </a:buClr>
              <a:buSzPts val="1350"/>
              <a:buChar char="◦"/>
            </a:pPr>
            <a:r>
              <a:rPr lang="en" sz="1350">
                <a:solidFill>
                  <a:schemeClr val="dk1"/>
                </a:solidFill>
              </a:rPr>
              <a:t>It is easy to lose track of everyday item during a heavy schedule</a:t>
            </a:r>
            <a:endParaRPr sz="1350">
              <a:solidFill>
                <a:schemeClr val="dk1"/>
              </a:solidFill>
            </a:endParaRPr>
          </a:p>
          <a:p>
            <a:pPr indent="-314325" lvl="0" marL="457200" rtl="0" algn="l">
              <a:spcBef>
                <a:spcPts val="2000"/>
              </a:spcBef>
              <a:spcAft>
                <a:spcPts val="0"/>
              </a:spcAft>
              <a:buClr>
                <a:schemeClr val="dk1"/>
              </a:buClr>
              <a:buSzPts val="1350"/>
              <a:buChar char="◦"/>
            </a:pPr>
            <a:r>
              <a:rPr lang="en" sz="1350">
                <a:solidFill>
                  <a:schemeClr val="dk1"/>
                </a:solidFill>
              </a:rPr>
              <a:t>Inefficient lost &amp; found system</a:t>
            </a:r>
            <a:endParaRPr sz="1350">
              <a:solidFill>
                <a:schemeClr val="dk1"/>
              </a:solidFill>
            </a:endParaRPr>
          </a:p>
          <a:p>
            <a:pPr indent="-314325" lvl="1" marL="914400" rtl="0" algn="l">
              <a:spcBef>
                <a:spcPts val="2000"/>
              </a:spcBef>
              <a:spcAft>
                <a:spcPts val="0"/>
              </a:spcAft>
              <a:buClr>
                <a:schemeClr val="dk1"/>
              </a:buClr>
              <a:buSzPts val="1350"/>
              <a:buAutoNum type="alphaLcPeriod"/>
            </a:pPr>
            <a:r>
              <a:rPr lang="en" sz="1350"/>
              <a:t>No one wants to walk all the way across campus to the lost and found and find that the item they are looking for is not there</a:t>
            </a:r>
            <a:endParaRPr sz="1350"/>
          </a:p>
          <a:p>
            <a:pPr indent="-314325" lvl="0" marL="457200" rtl="0" algn="l">
              <a:spcBef>
                <a:spcPts val="2000"/>
              </a:spcBef>
              <a:spcAft>
                <a:spcPts val="0"/>
              </a:spcAft>
              <a:buClr>
                <a:schemeClr val="dk1"/>
              </a:buClr>
              <a:buSzPts val="1350"/>
              <a:buChar char="◦"/>
            </a:pPr>
            <a:r>
              <a:rPr lang="en" sz="1350">
                <a:solidFill>
                  <a:schemeClr val="dk1"/>
                </a:solidFill>
              </a:rPr>
              <a:t>No time to report for a found item or a lost one.</a:t>
            </a:r>
            <a:endParaRPr sz="1350">
              <a:solidFill>
                <a:schemeClr val="dk1"/>
              </a:solidFill>
            </a:endParaRPr>
          </a:p>
          <a:p>
            <a:pPr indent="0" lvl="0" marL="0" rtl="0" algn="l">
              <a:spcBef>
                <a:spcPts val="600"/>
              </a:spcBef>
              <a:spcAft>
                <a:spcPts val="0"/>
              </a:spcAft>
              <a:buNone/>
            </a:pPr>
            <a:r>
              <a:t/>
            </a:r>
            <a:endParaRPr/>
          </a:p>
        </p:txBody>
      </p:sp>
      <p:pic>
        <p:nvPicPr>
          <p:cNvPr id="129" name="Google Shape;129;p17"/>
          <p:cNvPicPr preferRelativeResize="0"/>
          <p:nvPr/>
        </p:nvPicPr>
        <p:blipFill>
          <a:blip r:embed="rId3">
            <a:alphaModFix/>
          </a:blip>
          <a:stretch>
            <a:fillRect/>
          </a:stretch>
        </p:blipFill>
        <p:spPr>
          <a:xfrm>
            <a:off x="7827500" y="3795725"/>
            <a:ext cx="1112400" cy="110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solution</a:t>
            </a:r>
            <a:endParaRPr/>
          </a:p>
        </p:txBody>
      </p:sp>
      <p:sp>
        <p:nvSpPr>
          <p:cNvPr id="135" name="Google Shape;135;p18"/>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342900" lvl="0" marL="457200" rtl="0" algn="l">
              <a:spcBef>
                <a:spcPts val="1200"/>
              </a:spcBef>
              <a:spcAft>
                <a:spcPts val="0"/>
              </a:spcAft>
              <a:buClr>
                <a:schemeClr val="dk1"/>
              </a:buClr>
              <a:buSzPts val="1800"/>
              <a:buChar char="◦"/>
            </a:pPr>
            <a:r>
              <a:rPr lang="en">
                <a:solidFill>
                  <a:schemeClr val="dk1"/>
                </a:solidFill>
              </a:rPr>
              <a:t>Lost Puck is a web application designed for everyone living or working in the campus of RPI.</a:t>
            </a:r>
            <a:endParaRPr>
              <a:solidFill>
                <a:schemeClr val="dk1"/>
              </a:solidFill>
            </a:endParaRPr>
          </a:p>
          <a:p>
            <a:pPr indent="-342900" lvl="0" marL="457200" rtl="0" algn="l">
              <a:spcBef>
                <a:spcPts val="2000"/>
              </a:spcBef>
              <a:spcAft>
                <a:spcPts val="0"/>
              </a:spcAft>
              <a:buClr>
                <a:schemeClr val="dk1"/>
              </a:buClr>
              <a:buSzPts val="1800"/>
              <a:buChar char="◦"/>
            </a:pPr>
            <a:r>
              <a:rPr lang="en">
                <a:solidFill>
                  <a:schemeClr val="dk1"/>
                </a:solidFill>
              </a:rPr>
              <a:t>Our goal is to provide all students and st</a:t>
            </a:r>
            <a:r>
              <a:rPr lang="en"/>
              <a:t>a</a:t>
            </a:r>
            <a:r>
              <a:rPr lang="en">
                <a:solidFill>
                  <a:schemeClr val="dk1"/>
                </a:solidFill>
              </a:rPr>
              <a:t>ff an efficient platform </a:t>
            </a:r>
            <a:r>
              <a:rPr lang="en"/>
              <a:t>to find</a:t>
            </a:r>
            <a:r>
              <a:rPr lang="en">
                <a:solidFill>
                  <a:schemeClr val="dk1"/>
                </a:solidFill>
              </a:rPr>
              <a:t> lost items.</a:t>
            </a:r>
            <a:endParaRPr>
              <a:solidFill>
                <a:schemeClr val="dk1"/>
              </a:solidFill>
            </a:endParaRPr>
          </a:p>
          <a:p>
            <a:pPr indent="0" lvl="0" marL="0" rtl="0" algn="l">
              <a:spcBef>
                <a:spcPts val="600"/>
              </a:spcBef>
              <a:spcAft>
                <a:spcPts val="0"/>
              </a:spcAft>
              <a:buNone/>
            </a:pPr>
            <a:r>
              <a:t/>
            </a:r>
            <a:endParaRPr/>
          </a:p>
        </p:txBody>
      </p:sp>
      <p:pic>
        <p:nvPicPr>
          <p:cNvPr id="136" name="Google Shape;136;p18"/>
          <p:cNvPicPr preferRelativeResize="0"/>
          <p:nvPr/>
        </p:nvPicPr>
        <p:blipFill>
          <a:blip r:embed="rId3">
            <a:alphaModFix/>
          </a:blip>
          <a:stretch>
            <a:fillRect/>
          </a:stretch>
        </p:blipFill>
        <p:spPr>
          <a:xfrm>
            <a:off x="7673225" y="3867825"/>
            <a:ext cx="1072975" cy="106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737850" y="2529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Competitors</a:t>
            </a:r>
            <a:r>
              <a:rPr lang="en"/>
              <a:t> </a:t>
            </a:r>
            <a:endParaRPr/>
          </a:p>
        </p:txBody>
      </p:sp>
      <p:sp>
        <p:nvSpPr>
          <p:cNvPr id="142" name="Google Shape;142;p19"/>
          <p:cNvSpPr txBox="1"/>
          <p:nvPr>
            <p:ph idx="1" type="body"/>
          </p:nvPr>
        </p:nvSpPr>
        <p:spPr>
          <a:xfrm>
            <a:off x="737850" y="105015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Our main </a:t>
            </a:r>
            <a:r>
              <a:rPr lang="en"/>
              <a:t>competition</a:t>
            </a:r>
            <a:r>
              <a:rPr lang="en"/>
              <a:t> would be the </a:t>
            </a:r>
            <a:r>
              <a:rPr lang="en"/>
              <a:t>lost</a:t>
            </a:r>
            <a:r>
              <a:rPr lang="en"/>
              <a:t> and found located in the union. However we are more interactive and give users the </a:t>
            </a:r>
            <a:r>
              <a:rPr lang="en"/>
              <a:t>convenience of not having to go all the way to the the Union to see if their missing item was dropped of their. Most times it is not there anyway. </a:t>
            </a:r>
            <a:endParaRPr/>
          </a:p>
          <a:p>
            <a:pPr indent="0" lvl="0" marL="0" rtl="0" algn="l">
              <a:spcBef>
                <a:spcPts val="600"/>
              </a:spcBef>
              <a:spcAft>
                <a:spcPts val="0"/>
              </a:spcAft>
              <a:buNone/>
            </a:pPr>
            <a:r>
              <a:rPr lang="en"/>
              <a:t>Another platform that could be considered a competitor would be any of the chat platforms used on campus like Webex or Discord. </a:t>
            </a:r>
            <a:endParaRPr/>
          </a:p>
        </p:txBody>
      </p:sp>
      <p:pic>
        <p:nvPicPr>
          <p:cNvPr id="143" name="Google Shape;143;p19"/>
          <p:cNvPicPr preferRelativeResize="0"/>
          <p:nvPr/>
        </p:nvPicPr>
        <p:blipFill>
          <a:blip r:embed="rId3">
            <a:alphaModFix/>
          </a:blip>
          <a:stretch>
            <a:fillRect/>
          </a:stretch>
        </p:blipFill>
        <p:spPr>
          <a:xfrm>
            <a:off x="7163000" y="2948675"/>
            <a:ext cx="1531325" cy="2041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Structure</a:t>
            </a:r>
            <a:endParaRPr/>
          </a:p>
        </p:txBody>
      </p:sp>
      <p:pic>
        <p:nvPicPr>
          <p:cNvPr id="149" name="Google Shape;149;p20"/>
          <p:cNvPicPr preferRelativeResize="0"/>
          <p:nvPr/>
        </p:nvPicPr>
        <p:blipFill>
          <a:blip r:embed="rId3">
            <a:alphaModFix/>
          </a:blip>
          <a:stretch>
            <a:fillRect/>
          </a:stretch>
        </p:blipFill>
        <p:spPr>
          <a:xfrm>
            <a:off x="461963" y="1004888"/>
            <a:ext cx="8220075" cy="3133725"/>
          </a:xfrm>
          <a:prstGeom prst="rect">
            <a:avLst/>
          </a:prstGeom>
          <a:noFill/>
          <a:ln>
            <a:noFill/>
          </a:ln>
        </p:spPr>
      </p:pic>
      <p:pic>
        <p:nvPicPr>
          <p:cNvPr id="150" name="Google Shape;150;p20"/>
          <p:cNvPicPr preferRelativeResize="0"/>
          <p:nvPr/>
        </p:nvPicPr>
        <p:blipFill>
          <a:blip r:embed="rId4">
            <a:alphaModFix/>
          </a:blip>
          <a:stretch>
            <a:fillRect/>
          </a:stretch>
        </p:blipFill>
        <p:spPr>
          <a:xfrm>
            <a:off x="7673225" y="3867825"/>
            <a:ext cx="1072975" cy="106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Stakeholders</a:t>
            </a:r>
            <a:endParaRPr/>
          </a:p>
        </p:txBody>
      </p:sp>
      <p:sp>
        <p:nvSpPr>
          <p:cNvPr id="156" name="Google Shape;156;p21"/>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Our Stakeholders include:</a:t>
            </a:r>
            <a:endParaRPr/>
          </a:p>
          <a:p>
            <a:pPr indent="-381000" lvl="0" marL="457200" rtl="0" algn="l">
              <a:spcBef>
                <a:spcPts val="600"/>
              </a:spcBef>
              <a:spcAft>
                <a:spcPts val="0"/>
              </a:spcAft>
              <a:buSzPts val="2400"/>
              <a:buChar char="◦"/>
            </a:pPr>
            <a:r>
              <a:rPr lang="en"/>
              <a:t>RPI Students, this would be our biggest stakeholders </a:t>
            </a:r>
            <a:r>
              <a:rPr lang="en"/>
              <a:t>because</a:t>
            </a:r>
            <a:r>
              <a:rPr lang="en"/>
              <a:t> it would be the most </a:t>
            </a:r>
            <a:r>
              <a:rPr lang="en"/>
              <a:t>beneficial</a:t>
            </a:r>
            <a:r>
              <a:rPr lang="en"/>
              <a:t> to them. </a:t>
            </a:r>
            <a:endParaRPr/>
          </a:p>
          <a:p>
            <a:pPr indent="-381000" lvl="0" marL="457200" rtl="0" algn="l">
              <a:spcBef>
                <a:spcPts val="600"/>
              </a:spcBef>
              <a:spcAft>
                <a:spcPts val="0"/>
              </a:spcAft>
              <a:buSzPts val="2400"/>
              <a:buChar char="◦"/>
            </a:pPr>
            <a:r>
              <a:rPr lang="en"/>
              <a:t>RPI staff and faculty, out site is </a:t>
            </a:r>
            <a:r>
              <a:rPr lang="en"/>
              <a:t>designed</a:t>
            </a:r>
            <a:r>
              <a:rPr lang="en"/>
              <a:t> to be used by not only </a:t>
            </a:r>
            <a:r>
              <a:rPr lang="en"/>
              <a:t>students</a:t>
            </a:r>
            <a:r>
              <a:rPr lang="en"/>
              <a:t> but also staff.</a:t>
            </a:r>
            <a:endParaRPr/>
          </a:p>
          <a:p>
            <a:pPr indent="0" lvl="0" marL="457200" rtl="0" algn="l">
              <a:spcBef>
                <a:spcPts val="600"/>
              </a:spcBef>
              <a:spcAft>
                <a:spcPts val="0"/>
              </a:spcAft>
              <a:buNone/>
            </a:pPr>
            <a:r>
              <a:t/>
            </a:r>
            <a:endParaRPr/>
          </a:p>
        </p:txBody>
      </p:sp>
      <p:pic>
        <p:nvPicPr>
          <p:cNvPr id="157" name="Google Shape;157;p21"/>
          <p:cNvPicPr preferRelativeResize="0"/>
          <p:nvPr/>
        </p:nvPicPr>
        <p:blipFill>
          <a:blip r:embed="rId3">
            <a:alphaModFix/>
          </a:blip>
          <a:stretch>
            <a:fillRect/>
          </a:stretch>
        </p:blipFill>
        <p:spPr>
          <a:xfrm>
            <a:off x="7673225" y="3867825"/>
            <a:ext cx="1072975" cy="106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Tech </a:t>
            </a:r>
            <a:r>
              <a:rPr lang="en"/>
              <a:t>Involved</a:t>
            </a:r>
            <a:endParaRPr/>
          </a:p>
        </p:txBody>
      </p:sp>
      <p:sp>
        <p:nvSpPr>
          <p:cNvPr id="163" name="Google Shape;163;p22"/>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For this site we used a </a:t>
            </a:r>
            <a:r>
              <a:rPr lang="en"/>
              <a:t>combination</a:t>
            </a:r>
            <a:r>
              <a:rPr lang="en"/>
              <a:t> of</a:t>
            </a:r>
            <a:endParaRPr/>
          </a:p>
          <a:p>
            <a:pPr indent="0" lvl="0" marL="457200" rtl="0" algn="l">
              <a:spcBef>
                <a:spcPts val="600"/>
              </a:spcBef>
              <a:spcAft>
                <a:spcPts val="0"/>
              </a:spcAft>
              <a:buNone/>
            </a:pPr>
            <a:r>
              <a:rPr lang="en"/>
              <a:t>HTML, CSS, PHP and Bootstrap.</a:t>
            </a:r>
            <a:endParaRPr/>
          </a:p>
        </p:txBody>
      </p:sp>
      <p:pic>
        <p:nvPicPr>
          <p:cNvPr id="164" name="Google Shape;164;p22"/>
          <p:cNvPicPr preferRelativeResize="0"/>
          <p:nvPr/>
        </p:nvPicPr>
        <p:blipFill>
          <a:blip r:embed="rId3">
            <a:alphaModFix/>
          </a:blip>
          <a:stretch>
            <a:fillRect/>
          </a:stretch>
        </p:blipFill>
        <p:spPr>
          <a:xfrm>
            <a:off x="4195775" y="965438"/>
            <a:ext cx="4324350" cy="3457575"/>
          </a:xfrm>
          <a:prstGeom prst="rect">
            <a:avLst/>
          </a:prstGeom>
          <a:noFill/>
          <a:ln>
            <a:noFill/>
          </a:ln>
        </p:spPr>
      </p:pic>
      <p:pic>
        <p:nvPicPr>
          <p:cNvPr id="165" name="Google Shape;165;p22"/>
          <p:cNvPicPr preferRelativeResize="0"/>
          <p:nvPr/>
        </p:nvPicPr>
        <p:blipFill>
          <a:blip r:embed="rId4">
            <a:alphaModFix/>
          </a:blip>
          <a:stretch>
            <a:fillRect/>
          </a:stretch>
        </p:blipFill>
        <p:spPr>
          <a:xfrm>
            <a:off x="7939050" y="4020925"/>
            <a:ext cx="960250" cy="956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lvia template">
  <a:themeElements>
    <a:clrScheme name="Custom 347">
      <a:dk1>
        <a:srgbClr val="222222"/>
      </a:dk1>
      <a:lt1>
        <a:srgbClr val="FFFFFF"/>
      </a:lt1>
      <a:dk2>
        <a:srgbClr val="111111"/>
      </a:dk2>
      <a:lt2>
        <a:srgbClr val="E7E4DF"/>
      </a:lt2>
      <a:accent1>
        <a:srgbClr val="F20122"/>
      </a:accent1>
      <a:accent2>
        <a:srgbClr val="CA0000"/>
      </a:accent2>
      <a:accent3>
        <a:srgbClr val="FF6A00"/>
      </a:accent3>
      <a:accent4>
        <a:srgbClr val="FF9F00"/>
      </a:accent4>
      <a:accent5>
        <a:srgbClr val="999999"/>
      </a:accent5>
      <a:accent6>
        <a:srgbClr val="D9D9D9"/>
      </a:accent6>
      <a:hlink>
        <a:srgbClr val="F201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